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8" r:id="rId2"/>
    <p:sldId id="488" r:id="rId3"/>
    <p:sldId id="489" r:id="rId4"/>
    <p:sldId id="409" r:id="rId5"/>
    <p:sldId id="411" r:id="rId6"/>
    <p:sldId id="410" r:id="rId7"/>
    <p:sldId id="430" r:id="rId8"/>
    <p:sldId id="534" r:id="rId9"/>
    <p:sldId id="508" r:id="rId10"/>
    <p:sldId id="524" r:id="rId11"/>
    <p:sldId id="499" r:id="rId12"/>
    <p:sldId id="505" r:id="rId13"/>
    <p:sldId id="519" r:id="rId14"/>
    <p:sldId id="523" r:id="rId15"/>
    <p:sldId id="535" r:id="rId16"/>
    <p:sldId id="500" r:id="rId17"/>
    <p:sldId id="498" r:id="rId18"/>
    <p:sldId id="502" r:id="rId19"/>
    <p:sldId id="513" r:id="rId20"/>
    <p:sldId id="518" r:id="rId21"/>
    <p:sldId id="528" r:id="rId22"/>
    <p:sldId id="501" r:id="rId23"/>
    <p:sldId id="515" r:id="rId24"/>
    <p:sldId id="503" r:id="rId25"/>
    <p:sldId id="536" r:id="rId26"/>
    <p:sldId id="415" r:id="rId27"/>
    <p:sldId id="516" r:id="rId28"/>
    <p:sldId id="537" r:id="rId29"/>
    <p:sldId id="509" r:id="rId30"/>
    <p:sldId id="510" r:id="rId31"/>
    <p:sldId id="416" r:id="rId32"/>
    <p:sldId id="525" r:id="rId33"/>
    <p:sldId id="511" r:id="rId34"/>
    <p:sldId id="517" r:id="rId35"/>
    <p:sldId id="512" r:id="rId36"/>
    <p:sldId id="428" r:id="rId37"/>
    <p:sldId id="429" r:id="rId38"/>
    <p:sldId id="529" r:id="rId39"/>
    <p:sldId id="538" r:id="rId40"/>
    <p:sldId id="539" r:id="rId41"/>
    <p:sldId id="530" r:id="rId42"/>
    <p:sldId id="540" r:id="rId43"/>
    <p:sldId id="541" r:id="rId44"/>
  </p:sldIdLst>
  <p:sldSz cx="12192000" cy="6858000"/>
  <p:notesSz cx="6797675" cy="99266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8016" autoAdjust="0"/>
  </p:normalViewPr>
  <p:slideViewPr>
    <p:cSldViewPr snapToGrid="0">
      <p:cViewPr varScale="1">
        <p:scale>
          <a:sx n="112" d="100"/>
          <a:sy n="112" d="100"/>
        </p:scale>
        <p:origin x="930" y="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135" cy="497837"/>
          </a:xfrm>
          <a:prstGeom prst="rect">
            <a:avLst/>
          </a:prstGeom>
        </p:spPr>
        <p:txBody>
          <a:bodyPr vert="horz" lIns="91320" tIns="45661" rIns="91320" bIns="456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56" y="2"/>
            <a:ext cx="2946135" cy="497837"/>
          </a:xfrm>
          <a:prstGeom prst="rect">
            <a:avLst/>
          </a:prstGeom>
        </p:spPr>
        <p:txBody>
          <a:bodyPr vert="horz" lIns="91320" tIns="45661" rIns="91320" bIns="45661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801"/>
            <a:ext cx="2946135" cy="497837"/>
          </a:xfrm>
          <a:prstGeom prst="rect">
            <a:avLst/>
          </a:prstGeom>
        </p:spPr>
        <p:txBody>
          <a:bodyPr vert="horz" lIns="91320" tIns="45661" rIns="91320" bIns="456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56" y="9428801"/>
            <a:ext cx="2946135" cy="497837"/>
          </a:xfrm>
          <a:prstGeom prst="rect">
            <a:avLst/>
          </a:prstGeom>
        </p:spPr>
        <p:txBody>
          <a:bodyPr vert="horz" lIns="91320" tIns="45661" rIns="91320" bIns="45661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5659" cy="498056"/>
          </a:xfrm>
          <a:prstGeom prst="rect">
            <a:avLst/>
          </a:prstGeom>
        </p:spPr>
        <p:txBody>
          <a:bodyPr vert="horz" lIns="91305" tIns="45653" rIns="91305" bIns="4565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4"/>
            <a:ext cx="2945659" cy="498056"/>
          </a:xfrm>
          <a:prstGeom prst="rect">
            <a:avLst/>
          </a:prstGeom>
        </p:spPr>
        <p:txBody>
          <a:bodyPr vert="horz" lIns="91305" tIns="45653" rIns="91305" bIns="45653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5" tIns="45653" rIns="91305" bIns="4565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305" tIns="45653" rIns="91305" bIns="4565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8055"/>
          </a:xfrm>
          <a:prstGeom prst="rect">
            <a:avLst/>
          </a:prstGeom>
        </p:spPr>
        <p:txBody>
          <a:bodyPr vert="horz" lIns="91305" tIns="45653" rIns="91305" bIns="4565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305" tIns="45653" rIns="91305" bIns="45653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71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9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639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4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40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27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34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90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462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958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14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143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62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22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09"/>
            <a:ext cx="12192000" cy="17095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3" y="44105"/>
            <a:ext cx="4180176" cy="463163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35789" y="3"/>
            <a:ext cx="3752851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Прямоугольник 14"/>
          <p:cNvSpPr/>
          <p:nvPr/>
        </p:nvSpPr>
        <p:spPr>
          <a:xfrm>
            <a:off x="7374837" y="2"/>
            <a:ext cx="4502427" cy="469127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759"/>
            <a:ext cx="70601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Методические рекомендации Минтруда России</a:t>
            </a:r>
            <a:endParaRPr lang="ru-RU" sz="2800" dirty="0"/>
          </a:p>
        </p:txBody>
      </p:sp>
      <p:sp>
        <p:nvSpPr>
          <p:cNvPr id="16" name="TextBox 9"/>
          <p:cNvSpPr txBox="1"/>
          <p:nvPr/>
        </p:nvSpPr>
        <p:spPr>
          <a:xfrm>
            <a:off x="6647041" y="5010383"/>
            <a:ext cx="53728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государственной политики в сфере государственной и муниципальной службы, противодействия коррупции Минтруда России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789" y="5842132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января 2021 г.</a:t>
            </a:r>
          </a:p>
        </p:txBody>
      </p:sp>
    </p:spTree>
    <p:extLst>
      <p:ext uri="{BB962C8B-B14F-4D97-AF65-F5344CB8AC3E}">
        <p14:creationId xmlns:p14="http://schemas.microsoft.com/office/powerpoint/2010/main" val="255373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Разбор ситуации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A5050882-5233-4CB7-876F-4D26856052A3}"/>
              </a:ext>
            </a:extLst>
          </p:cNvPr>
          <p:cNvSpPr/>
          <p:nvPr/>
        </p:nvSpPr>
        <p:spPr>
          <a:xfrm>
            <a:off x="406399" y="3840480"/>
            <a:ext cx="11379202" cy="989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Недопустимая ситуация</a:t>
            </a:r>
          </a:p>
          <a:p>
            <a:r>
              <a:rPr lang="ru-RU" sz="2400" b="1" dirty="0">
                <a:solidFill>
                  <a:schemeClr val="accent5"/>
                </a:solidFill>
              </a:rPr>
              <a:t>Зачем в перечне должности, которые не связаны с коррупционными рисками?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6E5F9F8-E36C-4AE6-9BA4-8B740CAE2D63}"/>
              </a:ext>
            </a:extLst>
          </p:cNvPr>
          <p:cNvSpPr/>
          <p:nvPr/>
        </p:nvSpPr>
        <p:spPr>
          <a:xfrm>
            <a:off x="335280" y="1479933"/>
            <a:ext cx="11450321" cy="2360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Во многих органах власти утверждаются перечни должностей, в которые включаются должности, однако фактически не все служащие, замещающие эти должности, осуществляют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 связи с этим ежегодно помимо перечней должностей утверждаются списки служащих.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Вопрос: возможно ли в список служащих, утверждаемый ежегодно в органе, не включать тех служащих, которые замещают должности, хоть и включенные в перечень должностей, также ежегодно утверждаемый в органе, но не осуществляющих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5AADE0E-560B-424A-AF6B-9EB09094F434}"/>
              </a:ext>
            </a:extLst>
          </p:cNvPr>
          <p:cNvSpPr/>
          <p:nvPr/>
        </p:nvSpPr>
        <p:spPr>
          <a:xfrm>
            <a:off x="406399" y="5045186"/>
            <a:ext cx="11379202" cy="989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Сведения подаются с учетом замещения должности, предусмотренной перечнем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Перечень должен быть </a:t>
            </a:r>
            <a:r>
              <a:rPr lang="ru-RU" b="1" dirty="0" err="1">
                <a:solidFill>
                  <a:schemeClr val="accent5"/>
                </a:solidFill>
              </a:rPr>
              <a:t>нормативноопределенным</a:t>
            </a:r>
            <a:r>
              <a:rPr lang="ru-RU" b="1" dirty="0">
                <a:solidFill>
                  <a:schemeClr val="accent5"/>
                </a:solidFill>
              </a:rPr>
              <a:t> («*» не допускаются), полным, но не избыточным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Декларирование затрагивает конституционные права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12201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xmlns="" id="{BAE1F523-08E8-476C-92F6-36E216300465}"/>
              </a:ext>
            </a:extLst>
          </p:cNvPr>
          <p:cNvSpPr/>
          <p:nvPr/>
        </p:nvSpPr>
        <p:spPr>
          <a:xfrm>
            <a:off x="545400" y="1865818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A8C333-4E37-4DB0-BE5C-910C10F8BEA2}"/>
              </a:ext>
            </a:extLst>
          </p:cNvPr>
          <p:cNvSpPr/>
          <p:nvPr/>
        </p:nvSpPr>
        <p:spPr>
          <a:xfrm>
            <a:off x="1286289" y="3294759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xmlns="" id="{1DD59A94-2FB0-400E-A107-70B7118DEA81}"/>
              </a:ext>
            </a:extLst>
          </p:cNvPr>
          <p:cNvSpPr/>
          <p:nvPr/>
        </p:nvSpPr>
        <p:spPr>
          <a:xfrm>
            <a:off x="545400" y="3440789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9AE9F2-9EA5-4D46-8640-4AF8E0C78B3D}"/>
              </a:ext>
            </a:extLst>
          </p:cNvPr>
          <p:cNvSpPr/>
          <p:nvPr/>
        </p:nvSpPr>
        <p:spPr>
          <a:xfrm>
            <a:off x="1286289" y="2632248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xmlns="" id="{149FB1F0-5A01-407C-AE60-6E72A4B906C6}"/>
              </a:ext>
            </a:extLst>
          </p:cNvPr>
          <p:cNvSpPr/>
          <p:nvPr/>
        </p:nvSpPr>
        <p:spPr>
          <a:xfrm>
            <a:off x="545400" y="2672517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400F1FD-DB89-43BD-9640-21FC7A31A34A}"/>
              </a:ext>
            </a:extLst>
          </p:cNvPr>
          <p:cNvSpPr/>
          <p:nvPr/>
        </p:nvSpPr>
        <p:spPr>
          <a:xfrm>
            <a:off x="1286289" y="4173270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xmlns="" id="{1F27F627-3B84-43F6-A0CD-3B45D4F105E2}"/>
              </a:ext>
            </a:extLst>
          </p:cNvPr>
          <p:cNvSpPr/>
          <p:nvPr/>
        </p:nvSpPr>
        <p:spPr>
          <a:xfrm>
            <a:off x="545400" y="420906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E0D0F0D-0BA3-49F8-AFF0-46589B6D9E3B}"/>
              </a:ext>
            </a:extLst>
          </p:cNvPr>
          <p:cNvSpPr/>
          <p:nvPr/>
        </p:nvSpPr>
        <p:spPr>
          <a:xfrm>
            <a:off x="1286289" y="486673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xmlns="" id="{692F75AC-5867-4FEC-9EAE-73346E892BEE}"/>
              </a:ext>
            </a:extLst>
          </p:cNvPr>
          <p:cNvSpPr/>
          <p:nvPr/>
        </p:nvSpPr>
        <p:spPr>
          <a:xfrm>
            <a:off x="545400" y="490327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8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xmlns="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CCE9752-797B-47AA-8312-042562499172}"/>
              </a:ext>
            </a:extLst>
          </p:cNvPr>
          <p:cNvSpPr/>
          <p:nvPr/>
        </p:nvSpPr>
        <p:spPr>
          <a:xfrm>
            <a:off x="1286289" y="293828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xmlns="" id="{D9E3F76C-A1B9-49B7-9681-BD0C8BD0F2CF}"/>
              </a:ext>
            </a:extLst>
          </p:cNvPr>
          <p:cNvSpPr/>
          <p:nvPr/>
        </p:nvSpPr>
        <p:spPr>
          <a:xfrm>
            <a:off x="545400" y="297339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1286289" y="364449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xmlns="" id="{CBD3577E-5ABB-4461-B036-5A197B45794D}"/>
              </a:ext>
            </a:extLst>
          </p:cNvPr>
          <p:cNvSpPr/>
          <p:nvPr/>
        </p:nvSpPr>
        <p:spPr>
          <a:xfrm>
            <a:off x="545400" y="368103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xmlns="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372000" y="192465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А5, 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365857" y="26933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брачный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не является уважительной и объективной причиной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ECB26EA-4A0F-4001-B68B-AE8A7E6BB5ED}"/>
              </a:ext>
            </a:extLst>
          </p:cNvPr>
          <p:cNvSpPr/>
          <p:nvPr/>
        </p:nvSpPr>
        <p:spPr>
          <a:xfrm>
            <a:off x="372116" y="4214283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3A0C49D-7F29-424B-ACD4-634D062C79EA}"/>
              </a:ext>
            </a:extLst>
          </p:cNvPr>
          <p:cNvSpPr/>
          <p:nvPr/>
        </p:nvSpPr>
        <p:spPr>
          <a:xfrm>
            <a:off x="365857" y="3451142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Ответы на общие вопросы по представлению справки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92EE78A-501F-4232-AC66-3D669F23665D}"/>
              </a:ext>
            </a:extLst>
          </p:cNvPr>
          <p:cNvSpPr/>
          <p:nvPr/>
        </p:nvSpPr>
        <p:spPr>
          <a:xfrm>
            <a:off x="365784" y="2307879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Перевод гражданского служащего без увольнения невозможен, поэтому при поступлении на новое место службы он должен подать справку как кандидат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D2C3F99-FA31-47D9-9F81-16CD5D073A09}"/>
              </a:ext>
            </a:extLst>
          </p:cNvPr>
          <p:cNvSpPr/>
          <p:nvPr/>
        </p:nvSpPr>
        <p:spPr>
          <a:xfrm>
            <a:off x="365783" y="304421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Повышение в период декларационной кампании не освобождает от обязанности представить справку, также 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4 п. 39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B0232FD-B8F5-44B5-8205-4842917C7C1B}"/>
              </a:ext>
            </a:extLst>
          </p:cNvPr>
          <p:cNvSpPr/>
          <p:nvPr/>
        </p:nvSpPr>
        <p:spPr>
          <a:xfrm>
            <a:off x="365783" y="378633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EB8C388-9136-402C-84B2-D06F614105F6}"/>
              </a:ext>
            </a:extLst>
          </p:cNvPr>
          <p:cNvSpPr/>
          <p:nvPr/>
        </p:nvSpPr>
        <p:spPr>
          <a:xfrm>
            <a:off x="365782" y="4527576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1CAD9FE-DCC8-47B5-B5DC-F911FA71F79C}"/>
              </a:ext>
            </a:extLst>
          </p:cNvPr>
          <p:cNvSpPr/>
          <p:nvPr/>
        </p:nvSpPr>
        <p:spPr>
          <a:xfrm>
            <a:off x="365785" y="1566197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29A2E5-72EC-4F03-BA4A-FE76CFE24889}"/>
              </a:ext>
            </a:extLst>
          </p:cNvPr>
          <p:cNvSpPr/>
          <p:nvPr/>
        </p:nvSpPr>
        <p:spPr>
          <a:xfrm>
            <a:off x="371929" y="1660147"/>
            <a:ext cx="11448141" cy="130030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Пункт 13 Методических рекомендаций предполагает, что справка подается, если временно замещаемая служащим (работником) должность, обязанности по которой исполнялись в соответствии с приказом (распоряжением) представителя нанимателя (работодателя), была включена в соответствующий перечень должностей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4A7F5F9-3174-466E-9F55-886B7607A7C4}"/>
              </a:ext>
            </a:extLst>
          </p:cNvPr>
          <p:cNvSpPr/>
          <p:nvPr/>
        </p:nvSpPr>
        <p:spPr>
          <a:xfrm>
            <a:off x="1320758" y="3157987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совмещение должностей (статья 60.2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Стрелка вправо 77">
            <a:extLst>
              <a:ext uri="{FF2B5EF4-FFF2-40B4-BE49-F238E27FC236}">
                <a16:creationId xmlns:a16="http://schemas.microsoft.com/office/drawing/2014/main" xmlns="" id="{DA6AE784-5730-428C-BDFA-43E8EC0D89CA}"/>
              </a:ext>
            </a:extLst>
          </p:cNvPr>
          <p:cNvSpPr/>
          <p:nvPr/>
        </p:nvSpPr>
        <p:spPr>
          <a:xfrm>
            <a:off x="579869" y="3302526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CFC3FE4E-9EB9-4986-9701-468EC117E70E}"/>
              </a:ext>
            </a:extLst>
          </p:cNvPr>
          <p:cNvSpPr/>
          <p:nvPr/>
        </p:nvSpPr>
        <p:spPr>
          <a:xfrm>
            <a:off x="1320758" y="3928619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временный перевод на другую работу (статья 72.2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xmlns="" id="{D6328471-3C17-4E18-942A-EF18C04B452D}"/>
              </a:ext>
            </a:extLst>
          </p:cNvPr>
          <p:cNvSpPr/>
          <p:nvPr/>
        </p:nvSpPr>
        <p:spPr>
          <a:xfrm>
            <a:off x="579869" y="407315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C3DC04E9-4EFC-443F-9D18-2305C03F9F01}"/>
              </a:ext>
            </a:extLst>
          </p:cNvPr>
          <p:cNvSpPr/>
          <p:nvPr/>
        </p:nvSpPr>
        <p:spPr>
          <a:xfrm>
            <a:off x="1320758" y="4700330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реализация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коррупционно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-опасных функций по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Стрелка вправо 77">
            <a:extLst>
              <a:ext uri="{FF2B5EF4-FFF2-40B4-BE49-F238E27FC236}">
                <a16:creationId xmlns:a16="http://schemas.microsoft.com/office/drawing/2014/main" xmlns="" id="{477CBE9B-2C0A-43B1-92E7-5EB04255CE9A}"/>
              </a:ext>
            </a:extLst>
          </p:cNvPr>
          <p:cNvSpPr/>
          <p:nvPr/>
        </p:nvSpPr>
        <p:spPr>
          <a:xfrm>
            <a:off x="579869" y="484486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786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29A2E5-72EC-4F03-BA4A-FE76CFE24889}"/>
              </a:ext>
            </a:extLst>
          </p:cNvPr>
          <p:cNvSpPr/>
          <p:nvPr/>
        </p:nvSpPr>
        <p:spPr>
          <a:xfrm>
            <a:off x="489771" y="3737244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2D87CF2-8A17-46E0-86D4-67D5EA80784B}"/>
              </a:ext>
            </a:extLst>
          </p:cNvPr>
          <p:cNvSpPr/>
          <p:nvPr/>
        </p:nvSpPr>
        <p:spPr>
          <a:xfrm>
            <a:off x="446002" y="5494480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Формой справки не предусмотрено указание места рождения лица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6FD865-9FC0-4DFF-B5AC-3058BED669EB}"/>
              </a:ext>
            </a:extLst>
          </p:cNvPr>
          <p:cNvSpPr txBox="1"/>
          <p:nvPr/>
        </p:nvSpPr>
        <p:spPr>
          <a:xfrm>
            <a:off x="221342" y="4763673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/>
                </a:solidFill>
              </a:rPr>
              <a:t>Ответ на поступивший вопрос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7375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не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ождественно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57600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9342" y="1707151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мены в доход не указывается, см. п. 62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240AABE-09A1-4579-9246-2251C6B0A319}"/>
              </a:ext>
            </a:extLst>
          </p:cNvPr>
          <p:cNvSpPr/>
          <p:nvPr/>
        </p:nvSpPr>
        <p:spPr>
          <a:xfrm>
            <a:off x="469342" y="2389056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3C0FB0A-6B60-4BDB-8FAC-85ED2B2D9752}"/>
              </a:ext>
            </a:extLst>
          </p:cNvPr>
          <p:cNvSpPr/>
          <p:nvPr/>
        </p:nvSpPr>
        <p:spPr>
          <a:xfrm>
            <a:off x="469342" y="3070961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«Иная помощь»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6 п. 64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в части донора это формулировка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п. 4 ст. 214 Налогового кодекса Российской Федерации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469342" y="3752866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7 п. 60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речь идет о единовременной субсидии, а не об иных выплатах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31C59F1-821D-45C2-AE2C-FC6FB3D2E0C9}"/>
              </a:ext>
            </a:extLst>
          </p:cNvPr>
          <p:cNvSpPr/>
          <p:nvPr/>
        </p:nvSpPr>
        <p:spPr>
          <a:xfrm>
            <a:off x="469341" y="443477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Выплаты в связи с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COVID-19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поступали на соответствующие счета, в этой связи можно получить выписку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 банка (кредитной организации)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CB4FEF9-F8DA-47ED-A461-C5FEE11BAD13}"/>
              </a:ext>
            </a:extLst>
          </p:cNvPr>
          <p:cNvSpPr/>
          <p:nvPr/>
        </p:nvSpPr>
        <p:spPr>
          <a:xfrm>
            <a:off x="469340" y="5116676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15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7C57DFD-96A5-4AFF-BD9E-E20B7979AE61}"/>
              </a:ext>
            </a:extLst>
          </p:cNvPr>
          <p:cNvSpPr/>
          <p:nvPr/>
        </p:nvSpPr>
        <p:spPr>
          <a:xfrm>
            <a:off x="469339" y="579858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3057" y="172543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21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451671" y="2451718"/>
            <a:ext cx="1125359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31C59F1-821D-45C2-AE2C-FC6FB3D2E0C9}"/>
              </a:ext>
            </a:extLst>
          </p:cNvPr>
          <p:cNvSpPr/>
          <p:nvPr/>
        </p:nvSpPr>
        <p:spPr>
          <a:xfrm>
            <a:off x="451671" y="3177997"/>
            <a:ext cx="11264986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Подтверждение дохода является ответственностью служащего (работника)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CB4FEF9-F8DA-47ED-A461-C5FEE11BAD13}"/>
              </a:ext>
            </a:extLst>
          </p:cNvPr>
          <p:cNvSpPr/>
          <p:nvPr/>
        </p:nvSpPr>
        <p:spPr>
          <a:xfrm>
            <a:off x="463057" y="3904276"/>
            <a:ext cx="11253600" cy="130780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12 п. 64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7C57DFD-96A5-4AFF-BD9E-E20B7979AE61}"/>
              </a:ext>
            </a:extLst>
          </p:cNvPr>
          <p:cNvSpPr/>
          <p:nvPr/>
        </p:nvSpPr>
        <p:spPr>
          <a:xfrm>
            <a:off x="463056" y="5362359"/>
            <a:ext cx="11253599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62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:p14="http://schemas.microsoft.com/office/powerpoint/2010/main" val="3832591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9200" y="1753210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средства, связанные со служебными командировками за счет принимающей стороны – доход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63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240AABE-09A1-4579-9246-2251C6B0A319}"/>
              </a:ext>
            </a:extLst>
          </p:cNvPr>
          <p:cNvSpPr/>
          <p:nvPr/>
        </p:nvSpPr>
        <p:spPr>
          <a:xfrm>
            <a:off x="469201" y="2482604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Конкретных требований к формулировкам, используемым в строке 6 раздела 1 справки нет,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но целесообразно, чтобы формулировка отражала природу полученного дохода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3C0FB0A-6B60-4BDB-8FAC-85ED2B2D9752}"/>
              </a:ext>
            </a:extLst>
          </p:cNvPr>
          <p:cNvSpPr/>
          <p:nvPr/>
        </p:nvSpPr>
        <p:spPr>
          <a:xfrm>
            <a:off x="469201" y="321199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Денежные средства, полученные в связи осуществлением опеки, отражаются в зависимости от их природы (и принадлежности)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469200" y="3968030"/>
            <a:ext cx="11253601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:p14="http://schemas.microsoft.com/office/powerpoint/2010/main" val="3108995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3056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971428D-EA20-47AD-9592-A513CF257B60}"/>
              </a:ext>
            </a:extLst>
          </p:cNvPr>
          <p:cNvSpPr/>
          <p:nvPr/>
        </p:nvSpPr>
        <p:spPr>
          <a:xfrm>
            <a:off x="463056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1645C8C-5B42-4629-8778-239E00A2C853}"/>
              </a:ext>
            </a:extLst>
          </p:cNvPr>
          <p:cNvSpPr/>
          <p:nvPr/>
        </p:nvSpPr>
        <p:spPr>
          <a:xfrm>
            <a:off x="463056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5791623-FFCE-493F-800B-28FF829D1779}"/>
              </a:ext>
            </a:extLst>
          </p:cNvPr>
          <p:cNvSpPr/>
          <p:nvPr/>
        </p:nvSpPr>
        <p:spPr>
          <a:xfrm>
            <a:off x="463056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служащего (работника)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5E0B3D5-E96E-43E1-8B36-660598E43CBA}"/>
              </a:ext>
            </a:extLst>
          </p:cNvPr>
          <p:cNvSpPr/>
          <p:nvPr/>
        </p:nvSpPr>
        <p:spPr>
          <a:xfrm>
            <a:off x="463056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3057" y="247524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Сведения о расходах в соответствии с Федеральным законом № 230-ФЗ подают лица, замещающие (занимающие) соответствующие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B2BDF6B-EAC6-434F-A206-040BFE5EC05B}"/>
              </a:ext>
            </a:extLst>
          </p:cNvPr>
          <p:cNvSpPr/>
          <p:nvPr/>
        </p:nvSpPr>
        <p:spPr>
          <a:xfrm>
            <a:off x="463057" y="4702043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 (лизинг, по общему правилу, такой сделкой не является)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BD0D39DA-F9BF-43C5-96CA-440FA7E364DE}"/>
              </a:ext>
            </a:extLst>
          </p:cNvPr>
          <p:cNvSpPr/>
          <p:nvPr/>
        </p:nvSpPr>
        <p:spPr>
          <a:xfrm>
            <a:off x="463057" y="322324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7F68C5F-6FD4-429B-BEAD-77BDC79333C8}"/>
              </a:ext>
            </a:extLst>
          </p:cNvPr>
          <p:cNvSpPr/>
          <p:nvPr/>
        </p:nvSpPr>
        <p:spPr>
          <a:xfrm>
            <a:off x="463057" y="1727247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ADC29C7-9B33-41A5-AB85-E4D5182DF472}"/>
              </a:ext>
            </a:extLst>
          </p:cNvPr>
          <p:cNvSpPr/>
          <p:nvPr/>
        </p:nvSpPr>
        <p:spPr>
          <a:xfrm>
            <a:off x="463057" y="396264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37591C7C-CDE9-42C2-B1B4-2ADDE0DB2922}"/>
              </a:ext>
            </a:extLst>
          </p:cNvPr>
          <p:cNvSpPr/>
          <p:nvPr/>
        </p:nvSpPr>
        <p:spPr>
          <a:xfrm>
            <a:off x="463056" y="541095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Особенности заполнения раздела 2 в случае приобретения недвижимого имущества посредством участия в долевом строительстве описаны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80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43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</a:t>
            </a:r>
            <a:r>
              <a:rPr lang="ru-RU" dirty="0" smtClean="0">
                <a:solidFill>
                  <a:schemeClr val="accent5"/>
                </a:solidFill>
              </a:rPr>
              <a:t>содержащиеся </a:t>
            </a:r>
            <a:r>
              <a:rPr lang="ru-RU" dirty="0">
                <a:solidFill>
                  <a:schemeClr val="accent5"/>
                </a:solidFill>
              </a:rPr>
              <a:t>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садоводства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огородничества)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384887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val="3587111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Указание от 15 апреля 2020 г. № 5440-У,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3809735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340187" y="1783291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5440-У,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796911-D9C6-43F0-A1CB-F611A12732FB}"/>
              </a:ext>
            </a:extLst>
          </p:cNvPr>
          <p:cNvSpPr/>
          <p:nvPr/>
        </p:nvSpPr>
        <p:spPr>
          <a:xfrm>
            <a:off x="340186" y="2934849"/>
            <a:ext cx="11511623" cy="529838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48F76F-0E5C-4013-9ADC-B2CE986606EB}"/>
              </a:ext>
            </a:extLst>
          </p:cNvPr>
          <p:cNvSpPr/>
          <p:nvPr/>
        </p:nvSpPr>
        <p:spPr>
          <a:xfrm>
            <a:off x="340185" y="4736843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выдаваемых в рамках Указания Банка России № 5440-У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D52771A-906F-4EFF-8B3A-3340F7DECF8C}"/>
              </a:ext>
            </a:extLst>
          </p:cNvPr>
          <p:cNvSpPr/>
          <p:nvPr/>
        </p:nvSpPr>
        <p:spPr>
          <a:xfrm>
            <a:off x="340185" y="3604360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5440-У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EAA98FD-951E-4678-867B-E46495B73E09}"/>
              </a:ext>
            </a:extLst>
          </p:cNvPr>
          <p:cNvSpPr/>
          <p:nvPr/>
        </p:nvSpPr>
        <p:spPr>
          <a:xfrm>
            <a:off x="340187" y="1815908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897B37D-FFB5-420C-A9AC-EB6BBADC898E}"/>
              </a:ext>
            </a:extLst>
          </p:cNvPr>
          <p:cNvSpPr/>
          <p:nvPr/>
        </p:nvSpPr>
        <p:spPr>
          <a:xfrm>
            <a:off x="340188" y="2706807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</a:t>
            </a:r>
            <a:r>
              <a:rPr lang="ru-RU" sz="1800" dirty="0" smtClean="0">
                <a:solidFill>
                  <a:schemeClr val="accent5"/>
                </a:solidFill>
              </a:rPr>
              <a:t>) может </a:t>
            </a:r>
            <a:r>
              <a:rPr lang="ru-RU" sz="1800" dirty="0">
                <a:solidFill>
                  <a:schemeClr val="accent5"/>
                </a:solidFill>
              </a:rPr>
              <a:t>приложить пояснения к справке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77E31277-60E6-4DEA-AACD-F6F2B8F4A579}"/>
              </a:ext>
            </a:extLst>
          </p:cNvPr>
          <p:cNvSpPr/>
          <p:nvPr/>
        </p:nvSpPr>
        <p:spPr>
          <a:xfrm>
            <a:off x="340186" y="3597706"/>
            <a:ext cx="11511623" cy="440894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Счета брокера не отражаются в разделе 4 справки (см. </a:t>
            </a:r>
            <a:r>
              <a:rPr lang="ru-RU" sz="1800" dirty="0" err="1">
                <a:solidFill>
                  <a:schemeClr val="accent5"/>
                </a:solidFill>
              </a:rPr>
              <a:t>пп</a:t>
            </a:r>
            <a:r>
              <a:rPr lang="ru-RU" sz="1800" dirty="0">
                <a:solidFill>
                  <a:schemeClr val="accent5"/>
                </a:solidFill>
              </a:rPr>
              <a:t>. 6 п. 112 Методических рекомендаций)</a:t>
            </a: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xmlns="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0327"/>
          <a:stretch/>
        </p:blipFill>
        <p:spPr>
          <a:xfrm>
            <a:off x="8253190" y="2593415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049F9D4-F545-4AFE-8A16-825683BA0331}"/>
              </a:ext>
            </a:extLst>
          </p:cNvPr>
          <p:cNvSpPr/>
          <p:nvPr/>
        </p:nvSpPr>
        <p:spPr>
          <a:xfrm>
            <a:off x="1753573" y="3830730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753574" y="2689403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68CF127-9D34-467F-976B-AAB7F99E92C9}"/>
              </a:ext>
            </a:extLst>
          </p:cNvPr>
          <p:cNvSpPr/>
          <p:nvPr/>
        </p:nvSpPr>
        <p:spPr>
          <a:xfrm>
            <a:off x="1753574" y="5029530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5D47D969-4F82-4284-A19E-C90E11F9E57F}"/>
              </a:ext>
            </a:extLst>
          </p:cNvPr>
          <p:cNvCxnSpPr/>
          <p:nvPr/>
        </p:nvCxnSpPr>
        <p:spPr>
          <a:xfrm>
            <a:off x="378481" y="3676500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40380" y="4797188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C94A30F-8EA4-4A8D-A8F8-331DB49A68B9}"/>
              </a:ext>
            </a:extLst>
          </p:cNvPr>
          <p:cNvSpPr txBox="1"/>
          <p:nvPr/>
        </p:nvSpPr>
        <p:spPr>
          <a:xfrm>
            <a:off x="422251" y="263518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55D0C5E-8107-49C0-B1B7-963D25B27F75}"/>
              </a:ext>
            </a:extLst>
          </p:cNvPr>
          <p:cNvSpPr txBox="1"/>
          <p:nvPr/>
        </p:nvSpPr>
        <p:spPr>
          <a:xfrm>
            <a:off x="422251" y="37645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5851FE4-2BE0-4C88-B658-93E11CF33F72}"/>
              </a:ext>
            </a:extLst>
          </p:cNvPr>
          <p:cNvSpPr txBox="1"/>
          <p:nvPr/>
        </p:nvSpPr>
        <p:spPr>
          <a:xfrm>
            <a:off x="422251" y="496904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545552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2949206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635D95C-D271-4234-B0B3-CF973DFB912F}"/>
              </a:ext>
            </a:extLst>
          </p:cNvPr>
          <p:cNvSpPr/>
          <p:nvPr/>
        </p:nvSpPr>
        <p:spPr>
          <a:xfrm>
            <a:off x="451672" y="392227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CF0B0A-09F1-459A-B256-C895E78A217C}"/>
              </a:ext>
            </a:extLst>
          </p:cNvPr>
          <p:cNvSpPr/>
          <p:nvPr/>
        </p:nvSpPr>
        <p:spPr>
          <a:xfrm>
            <a:off x="451671" y="4825250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1" y="2032211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AD2CA80-564C-40B6-AA09-140285BAB643}"/>
              </a:ext>
            </a:extLst>
          </p:cNvPr>
          <p:cNvSpPr/>
          <p:nvPr/>
        </p:nvSpPr>
        <p:spPr>
          <a:xfrm>
            <a:off x="451670" y="572822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340188" y="2494840"/>
            <a:ext cx="11511623" cy="9324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в собственности имеется объект недвижимого имущества (например, дача, гараж, таунхаус), то данный объект, как правило, расположен на земельном участке, в связи с чем имеется факт пользования / собственности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33AD094-DC57-4006-8742-9E6FB0F14177}"/>
              </a:ext>
            </a:extLst>
          </p:cNvPr>
          <p:cNvSpPr/>
          <p:nvPr/>
        </p:nvSpPr>
        <p:spPr>
          <a:xfrm>
            <a:off x="340188" y="3596568"/>
            <a:ext cx="11511623" cy="93222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Регистрация по адресу административного здания, являющегося местом прохождения федеральной государственной службы, не требует отражение данного здания в подразделе 6.1 раздела 6 справки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146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255F800-D19B-40D2-8AEB-D231B66D19DF}"/>
              </a:ext>
            </a:extLst>
          </p:cNvPr>
          <p:cNvSpPr/>
          <p:nvPr/>
        </p:nvSpPr>
        <p:spPr>
          <a:xfrm>
            <a:off x="340188" y="4680278"/>
            <a:ext cx="11511623" cy="49293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996E2AA-E92B-4D7C-B533-FECE705DF642}"/>
              </a:ext>
            </a:extLst>
          </p:cNvPr>
          <p:cNvSpPr/>
          <p:nvPr/>
        </p:nvSpPr>
        <p:spPr>
          <a:xfrm>
            <a:off x="340188" y="5321665"/>
            <a:ext cx="11511623" cy="13559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95CF82E-2F86-4D5F-BE7B-C14BCCBA3E85}"/>
              </a:ext>
            </a:extLst>
          </p:cNvPr>
          <p:cNvSpPr/>
          <p:nvPr/>
        </p:nvSpPr>
        <p:spPr>
          <a:xfrm>
            <a:off x="451672" y="4109166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E668741-8E2E-422A-895C-519B07C1F0E5}"/>
              </a:ext>
            </a:extLst>
          </p:cNvPr>
          <p:cNvSpPr/>
          <p:nvPr/>
        </p:nvSpPr>
        <p:spPr>
          <a:xfrm>
            <a:off x="451672" y="4829480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161 Методических рекомендаций)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B7ACE117-2E8D-4F8F-8F4E-88CFD2B634A6}"/>
              </a:ext>
            </a:extLst>
          </p:cNvPr>
          <p:cNvSpPr/>
          <p:nvPr/>
        </p:nvSpPr>
        <p:spPr>
          <a:xfrm>
            <a:off x="451672" y="2884538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Каждое срочное обязательство финансового характера отражается отдельно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D7AFC8A-479F-4DAF-8A69-7C9A38A50345}"/>
              </a:ext>
            </a:extLst>
          </p:cNvPr>
          <p:cNvSpPr/>
          <p:nvPr/>
        </p:nvSpPr>
        <p:spPr>
          <a:xfrm>
            <a:off x="451672" y="2380224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Страховая сумма по договору, по общему правилу, является постоянной и неизменной величиной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72476E3-FABF-404B-9A9D-B41ACCFA50D8}"/>
              </a:ext>
            </a:extLst>
          </p:cNvPr>
          <p:cNvSpPr/>
          <p:nvPr/>
        </p:nvSpPr>
        <p:spPr>
          <a:xfrm>
            <a:off x="451672" y="3388852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B669DE90-F845-4EF9-8644-7F2B206DC75E}"/>
              </a:ext>
            </a:extLst>
          </p:cNvPr>
          <p:cNvSpPr/>
          <p:nvPr/>
        </p:nvSpPr>
        <p:spPr>
          <a:xfrm>
            <a:off x="451672" y="5333794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договору поручительства отражаются, если их возложили на поручителя </a:t>
            </a:r>
          </a:p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7 п. 161 Методических рекомендаций)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7E8D46FA-F519-4742-9B41-3F54BE744561}"/>
              </a:ext>
            </a:extLst>
          </p:cNvPr>
          <p:cNvSpPr/>
          <p:nvPr/>
        </p:nvSpPr>
        <p:spPr>
          <a:xfrm>
            <a:off x="451672" y="6054108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Порядок отражения информации по отдельным договорам страхования прописан 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163 Методических рекомендаций </a:t>
            </a: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 о  недвижимом  имуществе,   транспортных  средствах и ценных бумагах,  отчужденных  в  течение отчетного  периода 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68" y="2058333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900428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451668" y="4734530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451668" y="5277676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451668" y="5820822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906126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A8B4DE-BD70-4EC3-B716-9D319AC850BB}"/>
              </a:ext>
            </a:extLst>
          </p:cNvPr>
          <p:cNvSpPr/>
          <p:nvPr/>
        </p:nvSpPr>
        <p:spPr>
          <a:xfrm>
            <a:off x="451668" y="6363968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F973F39-D0BB-4940-A504-EFA1FB829FEF}"/>
              </a:ext>
            </a:extLst>
          </p:cNvPr>
          <p:cNvSpPr/>
          <p:nvPr/>
        </p:nvSpPr>
        <p:spPr>
          <a:xfrm>
            <a:off x="6563291" y="4733052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70A1445-6EEE-47E0-A1CD-6F3C23B44CE6}"/>
              </a:ext>
            </a:extLst>
          </p:cNvPr>
          <p:cNvSpPr/>
          <p:nvPr/>
        </p:nvSpPr>
        <p:spPr>
          <a:xfrm>
            <a:off x="6563291" y="5557507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96DAD0A5-3C9D-44B3-AD03-9D4ADE370550}"/>
              </a:ext>
            </a:extLst>
          </p:cNvPr>
          <p:cNvCxnSpPr/>
          <p:nvPr/>
        </p:nvCxnSpPr>
        <p:spPr>
          <a:xfrm>
            <a:off x="6195398" y="4733052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75009" y="3595400"/>
            <a:ext cx="4896000" cy="1123476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требуемая информация: например, указана должность, но не указано место работы, указана марка автомобиля и не указан год выпуска и т.д.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75008" y="6045614"/>
            <a:ext cx="4896000" cy="28216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Доход указан с вычетом налога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750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Квартира, в которой зарегистрировано лицо,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не отражена в подразделе 3.1 или 6.1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75009" y="4779243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Достоверность сведений подтверждена в феврале, а справка распечатана в апреле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41509" y="5898698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При указании доли недвижимого имущества не указана общая площадь имущества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41510" y="5236486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Указание нескольких объектов имущества в качестве одного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78616" y="2465511"/>
            <a:ext cx="4896000" cy="109125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сведений о членах семьи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в связи с изменениями в период непосредственно декларационной кампании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415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информация о денежных средствах полученных по «трейд-</a:t>
            </a:r>
            <a:r>
              <a:rPr lang="ru-RU" sz="1800" dirty="0" err="1">
                <a:solidFill>
                  <a:schemeClr val="accent5"/>
                </a:solidFill>
              </a:rPr>
              <a:t>ину</a:t>
            </a:r>
            <a:r>
              <a:rPr lang="ru-RU" sz="1800" dirty="0">
                <a:solidFill>
                  <a:schemeClr val="accent5"/>
                </a:solidFill>
              </a:rPr>
              <a:t>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341509" y="2480456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разделе 1 указаны денежные средства, полученные в качестве займа (кредита)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341509" y="3800123"/>
            <a:ext cx="4896000" cy="1351709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заполнение раздела 2 в связи с денежными средствами, поступившими в отчетном году при условии, что трехлетнего дохода, предшествующего отчетному, не хватает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FAAD85CA-9E85-48F8-B45A-6E3F9D2411E8}"/>
              </a:ext>
            </a:extLst>
          </p:cNvPr>
          <p:cNvSpPr/>
          <p:nvPr/>
        </p:nvSpPr>
        <p:spPr>
          <a:xfrm>
            <a:off x="975009" y="541561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Указано основное место работы и отсутствует доход в разделе 1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9A917858-3F90-46E1-8E3D-27BC43E9C067}"/>
              </a:ext>
            </a:extLst>
          </p:cNvPr>
          <p:cNvSpPr/>
          <p:nvPr/>
        </p:nvSpPr>
        <p:spPr>
          <a:xfrm>
            <a:off x="6341509" y="314683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Некорректно категорирует доход (доход от ценных бумаг указывается в «Иных доходах»)</a:t>
            </a:r>
          </a:p>
        </p:txBody>
      </p:sp>
    </p:spTree>
    <p:extLst>
      <p:ext uri="{BB962C8B-B14F-4D97-AF65-F5344CB8AC3E}">
        <p14:creationId xmlns:p14="http://schemas.microsoft.com/office/powerpoint/2010/main" val="1843080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(2)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648528" y="4923342"/>
            <a:ext cx="4894944" cy="31218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представлены необходимые приложения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26995" y="1519350"/>
            <a:ext cx="4894944" cy="139443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сведения о долях участия в коммерческих организациях в связи с ликвидацией / неосуществлением деятельности (либо отчуждение произошло, но в ФНС России информация не передана)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26995" y="3692189"/>
            <a:ext cx="4894944" cy="110160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представлена информация о кредите, который является основанием для приобретения имущества (при одновременном его указании в разделе 2)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75008" y="352032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по которым срок действия карты истек (но счет не закрыт)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75008" y="417889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Неправильно </a:t>
            </a:r>
            <a:r>
              <a:rPr lang="ru-RU" sz="1800" dirty="0" smtClean="0">
                <a:solidFill>
                  <a:schemeClr val="accent5"/>
                </a:solidFill>
              </a:rPr>
              <a:t>указываются остатки </a:t>
            </a:r>
            <a:r>
              <a:rPr lang="ru-RU" sz="1800" dirty="0">
                <a:solidFill>
                  <a:schemeClr val="accent5"/>
                </a:solidFill>
              </a:rPr>
              <a:t>по </a:t>
            </a:r>
            <a:r>
              <a:rPr lang="ru-RU" sz="1800" dirty="0" smtClean="0">
                <a:solidFill>
                  <a:schemeClr val="accent5"/>
                </a:solidFill>
              </a:rPr>
              <a:t>счетам (особенно в части кредитов и овердрафтов)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75009" y="1516156"/>
            <a:ext cx="4894943" cy="57763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автомобиля, находящегося в угоне или снятого с регистрационного учета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75008" y="2839681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объектов недвижимости, переданных в пользование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75009" y="2159040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указывается имущество, переданное в доверительное управление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5007" y="5326170"/>
            <a:ext cx="10246931" cy="1394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  <a:endParaRPr lang="ru-RU" sz="1400" dirty="0">
              <a:solidFill>
                <a:schemeClr val="accent5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78372675-5AD7-4675-8651-A12974D9B3D8}"/>
              </a:ext>
            </a:extLst>
          </p:cNvPr>
          <p:cNvSpPr/>
          <p:nvPr/>
        </p:nvSpPr>
        <p:spPr>
          <a:xfrm>
            <a:off x="6322048" y="3019629"/>
            <a:ext cx="4894944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открытые к социальным картам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32562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B22FB9D-5F64-4035-81E0-37E2AA2CEB23}"/>
              </a:ext>
            </a:extLst>
          </p:cNvPr>
          <p:cNvSpPr/>
          <p:nvPr/>
        </p:nvSpPr>
        <p:spPr>
          <a:xfrm>
            <a:off x="371929" y="6236835"/>
            <a:ext cx="11448141" cy="4536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В рамках декларационной кампании федеральные государственные служащие уведомления не подают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EF0DF8A-BDB4-438A-861F-716730737D2A}"/>
              </a:ext>
            </a:extLst>
          </p:cNvPr>
          <p:cNvSpPr/>
          <p:nvPr/>
        </p:nvSpPr>
        <p:spPr>
          <a:xfrm>
            <a:off x="371929" y="1660148"/>
            <a:ext cx="11448141" cy="78037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при наличии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отношении каждого члена семьи отдельно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(при отсутствии не подается, журналы и расписки об отсутствии не предусмотрены)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3F4BAD4B-0502-4A33-A20A-52FC36FA5B27}"/>
              </a:ext>
            </a:extLst>
          </p:cNvPr>
          <p:cNvSpPr/>
          <p:nvPr/>
        </p:nvSpPr>
        <p:spPr>
          <a:xfrm>
            <a:off x="1320758" y="2669400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поступающими на федеральную государственную службу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Стрелка вправо 77">
            <a:extLst>
              <a:ext uri="{FF2B5EF4-FFF2-40B4-BE49-F238E27FC236}">
                <a16:creationId xmlns:a16="http://schemas.microsoft.com/office/drawing/2014/main" xmlns="" id="{62C35F15-61DE-4BD7-9E9D-7BFA2937D4B5}"/>
              </a:ext>
            </a:extLst>
          </p:cNvPr>
          <p:cNvSpPr/>
          <p:nvPr/>
        </p:nvSpPr>
        <p:spPr>
          <a:xfrm>
            <a:off x="579869" y="272364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D615347C-86D2-4743-A1B8-19DACFEE91F6}"/>
              </a:ext>
            </a:extLst>
          </p:cNvPr>
          <p:cNvSpPr/>
          <p:nvPr/>
        </p:nvSpPr>
        <p:spPr>
          <a:xfrm>
            <a:off x="1320758" y="3148175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которые переходят с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недекларируемой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должности на декларируемую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6" name="Стрелка вправо 77">
            <a:extLst>
              <a:ext uri="{FF2B5EF4-FFF2-40B4-BE49-F238E27FC236}">
                <a16:creationId xmlns:a16="http://schemas.microsoft.com/office/drawing/2014/main" xmlns="" id="{EA72743B-7464-4F1D-B196-5992C6861C5F}"/>
              </a:ext>
            </a:extLst>
          </p:cNvPr>
          <p:cNvSpPr/>
          <p:nvPr/>
        </p:nvSpPr>
        <p:spPr>
          <a:xfrm>
            <a:off x="579869" y="318471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7693524-54BF-4135-894C-463893BD59CA}"/>
              </a:ext>
            </a:extLst>
          </p:cNvPr>
          <p:cNvSpPr/>
          <p:nvPr/>
        </p:nvSpPr>
        <p:spPr>
          <a:xfrm>
            <a:off x="1320758" y="3634245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претендующими на замещение государственной должности Российской Федерации, если не установлено иное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8" name="Стрелка вправо 77">
            <a:extLst>
              <a:ext uri="{FF2B5EF4-FFF2-40B4-BE49-F238E27FC236}">
                <a16:creationId xmlns:a16="http://schemas.microsoft.com/office/drawing/2014/main" xmlns="" id="{D0DA9716-87C8-4AC5-982C-5EE8BB84465D}"/>
              </a:ext>
            </a:extLst>
          </p:cNvPr>
          <p:cNvSpPr/>
          <p:nvPr/>
        </p:nvSpPr>
        <p:spPr>
          <a:xfrm>
            <a:off x="579869" y="377878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412F0DDA-9547-4FC6-8664-F8F7BEF3695D}"/>
              </a:ext>
            </a:extLst>
          </p:cNvPr>
          <p:cNvSpPr/>
          <p:nvPr/>
        </p:nvSpPr>
        <p:spPr>
          <a:xfrm>
            <a:off x="1320758" y="42910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иными лицами в соответствии нормативными правовыми актами Российской Федерации, изданными в соответствии с пунктом 5 Указа Президента Российской Федерации № 778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0" name="Стрелка вправо 77">
            <a:extLst>
              <a:ext uri="{FF2B5EF4-FFF2-40B4-BE49-F238E27FC236}">
                <a16:creationId xmlns:a16="http://schemas.microsoft.com/office/drawing/2014/main" xmlns="" id="{143F176D-A938-494A-9CE5-E0592E5912A0}"/>
              </a:ext>
            </a:extLst>
          </p:cNvPr>
          <p:cNvSpPr/>
          <p:nvPr/>
        </p:nvSpPr>
        <p:spPr>
          <a:xfrm>
            <a:off x="579869" y="440159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157B3FA2-8C1F-4E73-BD89-1DE06B0782CB}"/>
              </a:ext>
            </a:extLst>
          </p:cNvPr>
          <p:cNvSpPr/>
          <p:nvPr/>
        </p:nvSpPr>
        <p:spPr>
          <a:xfrm>
            <a:off x="2098742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гражданские служащие субъектов </a:t>
            </a:r>
          </a:p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Российской Федерации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73C50FA4-1A5E-438B-9C5F-0CB07F59BFF3}"/>
              </a:ext>
            </a:extLst>
          </p:cNvPr>
          <p:cNvSpPr/>
          <p:nvPr/>
        </p:nvSpPr>
        <p:spPr>
          <a:xfrm>
            <a:off x="7044828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работники отдельных категорий организаций и т.д.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D42B305E-256E-412D-AF05-8057C952AAC0}"/>
              </a:ext>
            </a:extLst>
          </p:cNvPr>
          <p:cNvSpPr/>
          <p:nvPr/>
        </p:nvSpPr>
        <p:spPr>
          <a:xfrm>
            <a:off x="371929" y="5684264"/>
            <a:ext cx="11448141" cy="4519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по состоянию на первое число месяца, предшествующего месяцу подачи документов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4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B22FB9D-5F64-4035-81E0-37E2AA2CEB23}"/>
              </a:ext>
            </a:extLst>
          </p:cNvPr>
          <p:cNvSpPr/>
          <p:nvPr/>
        </p:nvSpPr>
        <p:spPr>
          <a:xfrm>
            <a:off x="371929" y="3797846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EF0DF8A-BDB4-438A-861F-716730737D2A}"/>
              </a:ext>
            </a:extLst>
          </p:cNvPr>
          <p:cNvSpPr/>
          <p:nvPr/>
        </p:nvSpPr>
        <p:spPr>
          <a:xfrm>
            <a:off x="371929" y="2612443"/>
            <a:ext cx="11448141" cy="1072922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71929" y="142704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B81E59FD-58BA-4C6F-ADDC-9E61D8E6BE9E}"/>
              </a:ext>
            </a:extLst>
          </p:cNvPr>
          <p:cNvSpPr/>
          <p:nvPr/>
        </p:nvSpPr>
        <p:spPr>
          <a:xfrm>
            <a:off x="371929" y="4788587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подаются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после вступят в силу изменения в форму справки и будет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3EB24C0F-B028-4A3B-9923-229C6737AD33}"/>
              </a:ext>
            </a:extLst>
          </p:cNvPr>
          <p:cNvSpPr/>
          <p:nvPr/>
        </p:nvSpPr>
        <p:spPr>
          <a:xfrm>
            <a:off x="371929" y="5779328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Вопросы заполнения раздела 2 справки будут отражены в Методических рекомендациях на 2022 год, 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в настоящее время сведения о расходах на приобретение рассматриваемых активов не представляются</a:t>
            </a:r>
          </a:p>
        </p:txBody>
      </p:sp>
    </p:spTree>
    <p:extLst>
      <p:ext uri="{BB962C8B-B14F-4D97-AF65-F5344CB8AC3E}">
        <p14:creationId xmlns:p14="http://schemas.microsoft.com/office/powerpoint/2010/main" val="26145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2021 году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(</a:t>
            </a:r>
            <a:r>
              <a:rPr lang="ru-RU" sz="1200" b="1" dirty="0"/>
              <a:t>за отчетный 2020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к </a:t>
            </a:r>
            <a:r>
              <a:rPr lang="ru-RU" sz="1800" b="1" dirty="0"/>
              <a:t>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71929" y="170136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EE71088-4231-45E3-B2FC-A80565C00991}"/>
              </a:ext>
            </a:extLst>
          </p:cNvPr>
          <p:cNvSpPr/>
          <p:nvPr/>
        </p:nvSpPr>
        <p:spPr>
          <a:xfrm>
            <a:off x="1097280" y="3003286"/>
            <a:ext cx="10688321" cy="190399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для гражданских служащих запрет предусмотрен, если замещаемые ими должности предусмотрены соответствующим перечнем (не путать с перечнем должностей для целей декларирования)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замещаемые должности предусматривают участие в подготовке решений, затрагивающих вопросы суверенитета и национальной безопасности Российской Федерации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супруг (супругов) и несовершеннолетних детей запрет не предусмотрен в таком случае)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Есть исключения, 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5649F24-A6A3-45DE-BEF2-3FB4D1446C9E}"/>
              </a:ext>
            </a:extLst>
          </p:cNvPr>
          <p:cNvSpPr txBox="1"/>
          <p:nvPr/>
        </p:nvSpPr>
        <p:spPr>
          <a:xfrm>
            <a:off x="371929" y="5105531"/>
            <a:ext cx="11448140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accent5"/>
                </a:solidFill>
                <a:effectLst/>
              </a:rPr>
              <a:t>В течение трех месяцев </a:t>
            </a:r>
            <a:r>
              <a:rPr lang="ru-RU" b="0" i="0" dirty="0" smtClean="0">
                <a:solidFill>
                  <a:schemeClr val="accent5"/>
                </a:solidFill>
                <a:effectLst/>
              </a:rPr>
              <a:t>(с </a:t>
            </a:r>
            <a:r>
              <a:rPr lang="ru-RU" b="0" i="0" dirty="0">
                <a:solidFill>
                  <a:schemeClr val="accent5"/>
                </a:solidFill>
                <a:effectLst/>
              </a:rPr>
              <a:t>1 января 2021 </a:t>
            </a:r>
            <a:r>
              <a:rPr lang="ru-RU" b="0" i="0" dirty="0" smtClean="0">
                <a:solidFill>
                  <a:schemeClr val="accent5"/>
                </a:solidFill>
                <a:effectLst/>
              </a:rPr>
              <a:t>года) </a:t>
            </a:r>
            <a:r>
              <a:rPr lang="ru-RU" dirty="0">
                <a:solidFill>
                  <a:schemeClr val="accent5"/>
                </a:solidFill>
              </a:rPr>
              <a:t>должно быть осуществлено отчуждение цифровых финансовых активов, выпущенных в информационных системах, организованных в соответствии </a:t>
            </a:r>
            <a:r>
              <a:rPr lang="ru-RU" dirty="0" smtClean="0">
                <a:solidFill>
                  <a:schemeClr val="accent5"/>
                </a:solidFill>
              </a:rPr>
              <a:t/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>с </a:t>
            </a:r>
            <a:r>
              <a:rPr lang="ru-RU" dirty="0">
                <a:solidFill>
                  <a:schemeClr val="accent5"/>
                </a:solidFill>
              </a:rPr>
              <a:t>иностранным правом, и цифровой </a:t>
            </a:r>
            <a:r>
              <a:rPr lang="ru-RU" dirty="0" smtClean="0">
                <a:solidFill>
                  <a:schemeClr val="accent5"/>
                </a:solidFill>
              </a:rPr>
              <a:t>валюты 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75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xmlns="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375544"/>
              </p:ext>
            </p:extLst>
          </p:nvPr>
        </p:nvGraphicFramePr>
        <p:xfrm>
          <a:off x="451669" y="2711998"/>
          <a:ext cx="11088915" cy="297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:a16="http://schemas.microsoft.com/office/drawing/2014/main" xmlns="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:a16="http://schemas.microsoft.com/office/drawing/2014/main" xmlns="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:a16="http://schemas.microsoft.com/office/drawing/2014/main" xmlns="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xmlns="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:a16="http://schemas.microsoft.com/office/drawing/2014/main" xmlns="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цифрового финансового актива или цифрового права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приобретения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информационной системы, в которой осуществляется выпуск цифровых финансовых активов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81-с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11.11.2020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StartEngine Capital, LLC, США, </a:t>
                      </a:r>
                      <a:endParaRPr lang="ru-RU" dirty="0"/>
                    </a:p>
                    <a:p>
                      <a:r>
                        <a:rPr lang="it-IT" dirty="0"/>
                        <a:t>CIK 0001665160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Blockport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10.12.2020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Tokeny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sàrl</a:t>
                      </a:r>
                      <a:r>
                        <a:rPr lang="en-US" dirty="0"/>
                        <a:t>, </a:t>
                      </a:r>
                      <a:r>
                        <a:rPr lang="ru-RU" dirty="0"/>
                        <a:t>Люксембург,  </a:t>
                      </a:r>
                      <a:r>
                        <a:rPr lang="en-US" dirty="0"/>
                        <a:t>Registration number: B218805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9396149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562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Цифровые финансовые активы, цифровые права, включающие одновременно цифровые финансовые активы и иные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85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xmlns="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240668"/>
              </p:ext>
            </p:extLst>
          </p:nvPr>
        </p:nvGraphicFramePr>
        <p:xfrm>
          <a:off x="451669" y="2711998"/>
          <a:ext cx="11088915" cy="364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:a16="http://schemas.microsoft.com/office/drawing/2014/main" xmlns="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:a16="http://schemas.microsoft.com/office/drawing/2014/main" xmlns="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:a16="http://schemas.microsoft.com/office/drawing/2014/main" xmlns="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xmlns="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:a16="http://schemas.microsoft.com/office/drawing/2014/main" xmlns="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Уникальное условное обозначение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Объем инвестиций (руб.)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инвестиционной платформы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3041814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25.08.2020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ООО «</a:t>
                      </a:r>
                      <a:r>
                        <a:rPr lang="ru-RU" dirty="0" err="1"/>
                        <a:t>Поток.Диджитал</a:t>
                      </a:r>
                      <a:r>
                        <a:rPr lang="ru-RU" dirty="0"/>
                        <a:t>», </a:t>
                      </a:r>
                    </a:p>
                    <a:p>
                      <a:r>
                        <a:rPr lang="ru-RU" dirty="0"/>
                        <a:t>ИНН 9701046627 </a:t>
                      </a:r>
                    </a:p>
                    <a:p>
                      <a:r>
                        <a:rPr lang="ru-RU" dirty="0"/>
                        <a:t>ОГРН 1167746721735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3044635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03.09.2020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125000,00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Поток.Диджитал</a:t>
                      </a:r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 9701046627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ОГРН 1167746721735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Утилитарные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00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xmlns="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365305"/>
              </p:ext>
            </p:extLst>
          </p:nvPr>
        </p:nvGraphicFramePr>
        <p:xfrm>
          <a:off x="451669" y="2711998"/>
          <a:ext cx="1108891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0618">
                  <a:extLst>
                    <a:ext uri="{9D8B030D-6E8A-4147-A177-3AD203B41FA5}">
                      <a16:colId xmlns:a16="http://schemas.microsoft.com/office/drawing/2014/main" xmlns="" val="2952828115"/>
                    </a:ext>
                  </a:extLst>
                </a:gridCol>
                <a:gridCol w="3501163">
                  <a:extLst>
                    <a:ext uri="{9D8B030D-6E8A-4147-A177-3AD203B41FA5}">
                      <a16:colId xmlns:a16="http://schemas.microsoft.com/office/drawing/2014/main" xmlns="" val="1517448670"/>
                    </a:ext>
                  </a:extLst>
                </a:gridCol>
                <a:gridCol w="3286125">
                  <a:extLst>
                    <a:ext uri="{9D8B030D-6E8A-4147-A177-3AD203B41FA5}">
                      <a16:colId xmlns:a16="http://schemas.microsoft.com/office/drawing/2014/main" xmlns="" val="1175330291"/>
                    </a:ext>
                  </a:extLst>
                </a:gridCol>
                <a:gridCol w="3511009">
                  <a:extLst>
                    <a:ext uri="{9D8B030D-6E8A-4147-A177-3AD203B41FA5}">
                      <a16:colId xmlns:a16="http://schemas.microsoft.com/office/drawing/2014/main" xmlns="" val="142523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цифровой валюты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Bitcoin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13.06.2020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0,01156018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Ethereum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валюта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98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</a:t>
            </a:r>
            <a:r>
              <a:rPr lang="ru-RU" b="1" dirty="0" smtClean="0"/>
              <a:t>необходимые </a:t>
            </a:r>
            <a:r>
              <a:rPr lang="ru-RU" b="1" dirty="0"/>
              <a:t>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6027" y="3074502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Имеет значение перечень, действовавший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на отчетную дату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374399" y="5784142"/>
            <a:ext cx="5443200" cy="87582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СНИЛС обязательно при его наличии;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с ноября 2013 года присваивается новорожденным в беззаявительном порядке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Участие гражданина в конкурсе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предусматривает представление сведений, так как отсутствуют правовые основания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4475" y="37536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сведения представлены, а лицо уволилось, то на сайте сведения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632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лицо не представило сведения,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то представить уточненные оно не может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Сельский депутат, замещающий иную муниципальную должность, представляет сведения по каждой должности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7450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ПСН указывается на основании книги учета доходов ИП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5100" y="5119005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 справке могут быть приложены любые применимые документы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4770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ЕСХН указывается на основании налоговой декларации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2090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«Самозанятый» может узнать свой доход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приложении «Мой налог»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Информацию о выплатах по больничному необходимо получать в ФСС</a:t>
            </a:r>
          </a:p>
        </p:txBody>
      </p:sp>
    </p:spTree>
    <p:extLst>
      <p:ext uri="{BB962C8B-B14F-4D97-AF65-F5344CB8AC3E}">
        <p14:creationId xmlns:p14="http://schemas.microsoft.com/office/powerpoint/2010/main" val="71732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3121"/>
            <a:ext cx="5443200" cy="244455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имущества в долевой или совместной собственности с «неизвестным» распределением средств подразумевает отражение дохода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соответствующих пропорциях </a:t>
            </a:r>
          </a:p>
          <a:p>
            <a:r>
              <a:rPr lang="ru-RU" dirty="0">
                <a:solidFill>
                  <a:schemeClr val="accent5"/>
                </a:solidFill>
              </a:rPr>
              <a:t>(исключение, если происходит продажа имущества внутри </a:t>
            </a:r>
            <a:r>
              <a:rPr lang="ru-RU" dirty="0" smtClean="0">
                <a:solidFill>
                  <a:schemeClr val="accent5"/>
                </a:solidFill>
              </a:rPr>
              <a:t>семьи служащего </a:t>
            </a:r>
            <a:r>
              <a:rPr lang="ru-RU" dirty="0">
                <a:solidFill>
                  <a:schemeClr val="accent5"/>
                </a:solidFill>
              </a:rPr>
              <a:t>(работника) </a:t>
            </a:r>
            <a:r>
              <a:rPr lang="ru-RU" dirty="0" smtClean="0">
                <a:solidFill>
                  <a:schemeClr val="accent5"/>
                </a:solidFill>
              </a:rPr>
              <a:t>с </a:t>
            </a:r>
            <a:r>
              <a:rPr lang="ru-RU" dirty="0">
                <a:solidFill>
                  <a:schemeClr val="accent5"/>
                </a:solidFill>
              </a:rPr>
              <a:t>учетом положений </a:t>
            </a:r>
            <a:r>
              <a:rPr lang="ru-RU" dirty="0" err="1">
                <a:solidFill>
                  <a:schemeClr val="accent5"/>
                </a:solidFill>
              </a:rPr>
              <a:t>пп</a:t>
            </a:r>
            <a:r>
              <a:rPr lang="ru-RU" dirty="0">
                <a:solidFill>
                  <a:schemeClr val="accent5"/>
                </a:solidFill>
              </a:rPr>
              <a:t>. 10 п. 64 Методических рекомендаций)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93171" y="2097257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Приведены примеры федеральных выплат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(в рамках региональных выплат используйте аналогичный подход)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02696" y="4774614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Паенакопление</a:t>
            </a:r>
            <a:r>
              <a:rPr lang="ru-RU" b="1" dirty="0">
                <a:solidFill>
                  <a:schemeClr val="accent5"/>
                </a:solidFill>
              </a:rPr>
              <a:t> имеет специальное основание приобретения права собственности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93171" y="3436051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Сделка до приобретения статуса служащего (работника) или супругой (супругом) до вступления в брак со служащим (работником)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отражается в разделе 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402696" y="546793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Используйте Указание Банка России от 15 апреля 2020 г. № 5440-У при заполнении справки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C762DC2-48C4-443D-AA49-62D00B67C60B}"/>
              </a:ext>
            </a:extLst>
          </p:cNvPr>
          <p:cNvSpPr/>
          <p:nvPr/>
        </p:nvSpPr>
        <p:spPr>
          <a:xfrm>
            <a:off x="6393171" y="612783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Передача имущества в доверительное управление не отменяет право собственности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Движение средств внутри семьи не является доходом за исключением случая, когда денежные средства предоставляются лицом,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отношении которого не может быть представлена справка</a:t>
            </a:r>
          </a:p>
        </p:txBody>
      </p:sp>
    </p:spTree>
    <p:extLst>
      <p:ext uri="{BB962C8B-B14F-4D97-AF65-F5344CB8AC3E}">
        <p14:creationId xmlns:p14="http://schemas.microsoft.com/office/powerpoint/2010/main" val="288071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2781538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Договор на брокерское обслуживание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не </a:t>
            </a:r>
            <a:r>
              <a:rPr lang="ru-RU" b="1" dirty="0">
                <a:solidFill>
                  <a:schemeClr val="accent5"/>
                </a:solidFill>
              </a:rPr>
              <a:t>является основанием права собственности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на </a:t>
            </a:r>
            <a:r>
              <a:rPr lang="ru-RU" b="1" dirty="0">
                <a:solidFill>
                  <a:schemeClr val="accent5"/>
                </a:solidFill>
              </a:rPr>
              <a:t>ценные бумаги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92546" y="3485277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Отчуждение доли имущества в связи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с </a:t>
            </a:r>
            <a:r>
              <a:rPr lang="ru-RU" b="1" dirty="0">
                <a:solidFill>
                  <a:schemeClr val="accent5"/>
                </a:solidFill>
              </a:rPr>
              <a:t>использованием материнского капитала отражается в разделе 7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8249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Имущество с неоднородными признаками указывается отдельными позициями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82369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Амортизация ценной бумаги уменьшает ее номинальную стоимость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93796" y="20824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«Маржинальные сделки» и незакрытые сделки СВОП и РЕПО отражаются в подразделе 6.2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400074" y="278153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Пенсионное страхование не отражается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в </a:t>
            </a:r>
            <a:r>
              <a:rPr lang="ru-RU" b="1" dirty="0">
                <a:solidFill>
                  <a:schemeClr val="accent5"/>
                </a:solidFill>
              </a:rPr>
              <a:t>подразделе 6.2</a:t>
            </a:r>
          </a:p>
        </p:txBody>
      </p:sp>
    </p:spTree>
    <p:extLst>
      <p:ext uri="{BB962C8B-B14F-4D97-AF65-F5344CB8AC3E}">
        <p14:creationId xmlns:p14="http://schemas.microsoft.com/office/powerpoint/2010/main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09051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0647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36551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2080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334369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28130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2325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1948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3483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01092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25835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208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782994" y="1723351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E01232F9-47A3-4822-B011-CB54723B5C18}"/>
              </a:ext>
            </a:extLst>
          </p:cNvPr>
          <p:cNvCxnSpPr/>
          <p:nvPr/>
        </p:nvCxnSpPr>
        <p:spPr>
          <a:xfrm>
            <a:off x="407900" y="245124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DC83BC-9CCD-49B2-901D-09ECE185C809}"/>
              </a:ext>
            </a:extLst>
          </p:cNvPr>
          <p:cNvSpPr txBox="1"/>
          <p:nvPr/>
        </p:nvSpPr>
        <p:spPr>
          <a:xfrm>
            <a:off x="451670" y="153636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7481</TotalTime>
  <Words>3840</Words>
  <Application>Microsoft Office PowerPoint</Application>
  <PresentationFormat>Широкоэкранный</PresentationFormat>
  <Paragraphs>473</Paragraphs>
  <Slides>43</Slides>
  <Notes>43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2" baseType="lpstr">
      <vt:lpstr>Aharoni</vt:lpstr>
      <vt:lpstr>Arial</vt:lpstr>
      <vt:lpstr>Arial Black</vt:lpstr>
      <vt:lpstr>Bookman Old Style</vt:lpstr>
      <vt:lpstr>Calibri</vt:lpstr>
      <vt:lpstr>Calibri Light</vt:lpstr>
      <vt:lpstr>Ebrima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Антикоррупционное декларирование</dc:title>
  <dc:creator>Никита</dc:creator>
  <cp:lastModifiedBy>Ирина Владимировна Галова</cp:lastModifiedBy>
  <cp:revision>634</cp:revision>
  <cp:lastPrinted>2021-03-17T15:12:41Z</cp:lastPrinted>
  <dcterms:created xsi:type="dcterms:W3CDTF">2015-10-24T19:54:13Z</dcterms:created>
  <dcterms:modified xsi:type="dcterms:W3CDTF">2021-03-18T11:15:47Z</dcterms:modified>
</cp:coreProperties>
</file>