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core.xml" ContentType="application/vnd.openxmlformats-package.core-properties+xml"/>
  <Default Extension="jpeg" ContentType="image/jpeg"/>
  <Default Extension="png" ContentType="image/png"/>
  <Override PartName="/ppt/presentation.xml" ContentType="application/vnd.openxmlformats-officedocument.presentationml.presentation.main+xml"/>
  <Override PartName="/ppt/slideMasters/slideMaster.xml" ContentType="application/vnd.openxmlformats-officedocument.presentationml.slideMaster+xml"/>
  <Override PartName="/ppt/slideLayouts/slideLayout.xml" ContentType="application/vnd.openxmlformats-officedocument.presentationml.slideLayout+xml"/>
  <Override PartName="/ppt/theme/theme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</Types>
</file>

<file path=_rels/.rels>&#65279;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>
  <p:sldMasterIdLst>
    <p:sldMasterId id="2147483648" r:id="rId1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</p:sldIdLst>
  <p:sldSz cx="12192000" cy="6858000"/>
  <p:notesSz cx="6858000" cy="9144000"/>
</p:presentation>
</file>

<file path=ppt/presProps.xml><?xml version="1.0" encoding="utf-8"?>
<p:presentationPr xmlns:p="http://schemas.openxmlformats.org/presentationml/2006/main" xmlns:a="http://schemas.openxmlformats.org/drawingml/2006/main" xmlns:r="http://schemas.openxmlformats.org/officeDocument/2006/relationships">
</p:presentationPr>
</file>

<file path=ppt/tableStyles.xml><?xml version="1.0" encoding="utf-8"?>
<a:tblStyleLst xmlns:a="http://schemas.openxmlformats.org/drawingml/2006/main" def="{5C22544A-7EE6-4342-B048-85BDC9FD1C3A}">
</a:tblStyleLst>
</file>

<file path=ppt/_rels/presentation.xml.rels>&#65279;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.xml"/><Relationship Id="rId2" Type="http://schemas.openxmlformats.org/officeDocument/2006/relationships/theme" Target="theme/theme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slide" Target="slides/slide39.xml"/><Relationship Id="rId44" Type="http://schemas.openxmlformats.org/officeDocument/2006/relationships/slide" Target="slides/slide40.xml"/><Relationship Id="rId45" Type="http://schemas.openxmlformats.org/officeDocument/2006/relationships/slide" Target="slides/slide41.xml"/><Relationship Id="rId46" Type="http://schemas.openxmlformats.org/officeDocument/2006/relationships/slide" Target="slides/slide42.xml"/><Relationship Id="rId47" Type="http://schemas.openxmlformats.org/officeDocument/2006/relationships/slide" Target="slides/slide43.xml"/><Relationship Id="rId48" Type="http://schemas.openxmlformats.org/officeDocument/2006/relationships/slide" Target="slides/slide44.xml"/><Relationship Id="rId49" Type="http://schemas.openxmlformats.org/officeDocument/2006/relationships/slide" Target="slides/slide45.xml"/><Relationship Id="rId50" Type="http://schemas.openxmlformats.org/officeDocument/2006/relationships/slide" Target="slides/slide46.xml"/><Relationship Id="rId51" Type="http://schemas.openxmlformats.org/officeDocument/2006/relationships/slide" Target="slides/slide47.xml"/><Relationship Id="rId52" Type="http://schemas.openxmlformats.org/officeDocument/2006/relationships/slide" Target="slides/slide48.xml"/><Relationship Id="rId53" Type="http://schemas.openxmlformats.org/officeDocument/2006/relationships/slide" Target="slides/slide49.xml"/></Relationships>
</file>

<file path=ppt/slideLayouts/_rels/slideLayout.xml.rels>&#65279;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Masters/_rels/slideMaster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theme" Target="../theme/theme.xml"/></Relationships>
</file>

<file path=ppt/slideMasters/slideMaster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1.jpeg"/><Relationship Id="rPictId1" Type="http://schemas.openxmlformats.org/officeDocument/2006/relationships/image" Target="../media/image2.jpeg"/><Relationship Id="rPictId2" Type="http://schemas.openxmlformats.org/officeDocument/2006/relationships/image" Target="../media/image3.jpeg"/><Relationship Id="rId1" Type="http://schemas.openxmlformats.org/officeDocument/2006/relationships/slideLayout" Target="../slideLayouts/slideLayout.xml"/></Relationships>
</file>

<file path=ppt/slides/_rels/slide10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29.jpeg"/><Relationship Id="rPictId1" Type="http://schemas.openxmlformats.org/officeDocument/2006/relationships/image" Target="../media/image30.jpeg"/><Relationship Id="rPictId2" Type="http://schemas.openxmlformats.org/officeDocument/2006/relationships/image" Target="../media/image31.jpeg"/><Relationship Id="rPictId3" Type="http://schemas.openxmlformats.org/officeDocument/2006/relationships/image" Target="../media/image32.jpeg"/><Relationship Id="rPictId4" Type="http://schemas.openxmlformats.org/officeDocument/2006/relationships/image" Target="../media/image33.jpeg"/><Relationship Id="rPictId5" Type="http://schemas.openxmlformats.org/officeDocument/2006/relationships/image" Target="../media/image34.jpeg"/><Relationship Id="rPictId6" Type="http://schemas.openxmlformats.org/officeDocument/2006/relationships/image" Target="../media/image35.jpeg"/><Relationship Id="rPictId7" Type="http://schemas.openxmlformats.org/officeDocument/2006/relationships/image" Target="../media/image36.jpeg"/><Relationship Id="rPictId8" Type="http://schemas.openxmlformats.org/officeDocument/2006/relationships/image" Target="../media/image37.jpeg"/><Relationship Id="rId1" Type="http://schemas.openxmlformats.org/officeDocument/2006/relationships/slideLayout" Target="../slideLayouts/slideLayout.xml"/></Relationships>
</file>

<file path=ppt/slides/_rels/slide11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12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38.jpeg"/><Relationship Id="rId1" Type="http://schemas.openxmlformats.org/officeDocument/2006/relationships/slideLayout" Target="../slideLayouts/slideLayout.xml"/></Relationships>
</file>

<file path=ppt/slides/_rels/slide13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39.jpeg"/><Relationship Id="rId1" Type="http://schemas.openxmlformats.org/officeDocument/2006/relationships/slideLayout" Target="../slideLayouts/slideLayout.xml"/></Relationships>
</file>

<file path=ppt/slides/_rels/slide14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40.jpeg"/><Relationship Id="rId1" Type="http://schemas.openxmlformats.org/officeDocument/2006/relationships/slideLayout" Target="../slideLayouts/slideLayout.xml"/></Relationships>
</file>

<file path=ppt/slides/_rels/slide15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16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41.jpeg"/><Relationship Id="rId1" Type="http://schemas.openxmlformats.org/officeDocument/2006/relationships/slideLayout" Target="../slideLayouts/slideLayout.xml"/></Relationships>
</file>

<file path=ppt/slides/_rels/slide17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42.jpeg"/><Relationship Id="rId1" Type="http://schemas.openxmlformats.org/officeDocument/2006/relationships/slideLayout" Target="../slideLayouts/slideLayout.xml"/><Relationship Id="rLinkId0" Type="http://schemas.openxmlformats.org/officeDocument/2006/relationships/hyperlink" Target="http://www.kremlin.ru/structure/additional/12" TargetMode="External"/></Relationships>
</file>

<file path=ppt/slides/_rels/slide18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19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43.jpeg"/><Relationship Id="rId1" Type="http://schemas.openxmlformats.org/officeDocument/2006/relationships/slideLayout" Target="../slideLayouts/slideLayout.xml"/></Relationships>
</file>

<file path=ppt/slides/_rels/slide2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4.jpeg"/><Relationship Id="rPictId1" Type="http://schemas.openxmlformats.org/officeDocument/2006/relationships/image" Target="../media/image5.jpeg"/><Relationship Id="rId1" Type="http://schemas.openxmlformats.org/officeDocument/2006/relationships/slideLayout" Target="../slideLayouts/slideLayout.xml"/></Relationships>
</file>

<file path=ppt/slides/_rels/slide20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44.jpeg"/><Relationship Id="rPictId1" Type="http://schemas.openxmlformats.org/officeDocument/2006/relationships/image" Target="../media/image45.jpeg"/><Relationship Id="rId1" Type="http://schemas.openxmlformats.org/officeDocument/2006/relationships/slideLayout" Target="../slideLayouts/slideLayout.xml"/></Relationships>
</file>

<file path=ppt/slides/_rels/slide21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22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46.jpeg"/><Relationship Id="rId1" Type="http://schemas.openxmlformats.org/officeDocument/2006/relationships/slideLayout" Target="../slideLayouts/slideLayout.xml"/></Relationships>
</file>

<file path=ppt/slides/_rels/slide23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47.jpeg"/><Relationship Id="rId1" Type="http://schemas.openxmlformats.org/officeDocument/2006/relationships/slideLayout" Target="../slideLayouts/slideLayout.xml"/></Relationships>
</file>

<file path=ppt/slides/_rels/slide24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25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26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48.jpeg"/><Relationship Id="rId1" Type="http://schemas.openxmlformats.org/officeDocument/2006/relationships/slideLayout" Target="../slideLayouts/slideLayout.xml"/></Relationships>
</file>

<file path=ppt/slides/_rels/slide27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49.jpeg"/><Relationship Id="rId1" Type="http://schemas.openxmlformats.org/officeDocument/2006/relationships/slideLayout" Target="../slideLayouts/slideLayout.xml"/></Relationships>
</file>

<file path=ppt/slides/_rels/slide28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50.jpeg"/><Relationship Id="rId1" Type="http://schemas.openxmlformats.org/officeDocument/2006/relationships/slideLayout" Target="../slideLayouts/slideLayout.xml"/></Relationships>
</file>

<file path=ppt/slides/_rels/slide29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51.jpeg"/><Relationship Id="rPictId1" Type="http://schemas.openxmlformats.org/officeDocument/2006/relationships/image" Target="../media/image52.jpeg"/><Relationship Id="rId1" Type="http://schemas.openxmlformats.org/officeDocument/2006/relationships/slideLayout" Target="../slideLayouts/slideLayout.xml"/></Relationships>
</file>

<file path=ppt/slides/_rels/slide3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6.jpeg"/><Relationship Id="rPictId1" Type="http://schemas.openxmlformats.org/officeDocument/2006/relationships/image" Target="../media/image7.jpeg"/><Relationship Id="rPictId2" Type="http://schemas.openxmlformats.org/officeDocument/2006/relationships/image" Target="../media/image8.jpeg"/><Relationship Id="rPictId3" Type="http://schemas.openxmlformats.org/officeDocument/2006/relationships/image" Target="../media/image9.jpeg"/><Relationship Id="rId1" Type="http://schemas.openxmlformats.org/officeDocument/2006/relationships/slideLayout" Target="../slideLayouts/slideLayout.xml"/></Relationships>
</file>

<file path=ppt/slides/_rels/slide30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53.jpeg"/><Relationship Id="rId1" Type="http://schemas.openxmlformats.org/officeDocument/2006/relationships/slideLayout" Target="../slideLayouts/slideLayout.xml"/></Relationships>
</file>

<file path=ppt/slides/_rels/slide31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32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Relationship Id="rLinkId0" Type="http://schemas.openxmlformats.org/officeDocument/2006/relationships/hyperlink" Target="https://www.cbr.ru/finm_infrastructure/oper/" TargetMode="External"/><Relationship Id="rLinkId1" Type="http://schemas.openxmlformats.org/officeDocument/2006/relationships/hyperlink" Target="mailto:info@nost.ru" TargetMode="External"/></Relationships>
</file>

<file path=ppt/slides/_rels/slide33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54.jpeg"/><Relationship Id="rId1" Type="http://schemas.openxmlformats.org/officeDocument/2006/relationships/slideLayout" Target="../slideLayouts/slideLayout.xml"/></Relationships>
</file>

<file path=ppt/slides/_rels/slide34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35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55.jpeg"/><Relationship Id="rId1" Type="http://schemas.openxmlformats.org/officeDocument/2006/relationships/slideLayout" Target="../slideLayouts/slideLayout.xml"/></Relationships>
</file>

<file path=ppt/slides/_rels/slide36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56.jpeg"/><Relationship Id="rPictId1" Type="http://schemas.openxmlformats.org/officeDocument/2006/relationships/image" Target="../media/image57.jpeg"/><Relationship Id="rId1" Type="http://schemas.openxmlformats.org/officeDocument/2006/relationships/slideLayout" Target="../slideLayouts/slideLayout.xml"/></Relationships>
</file>

<file path=ppt/slides/_rels/slide37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58.jpeg"/><Relationship Id="rId1" Type="http://schemas.openxmlformats.org/officeDocument/2006/relationships/slideLayout" Target="../slideLayouts/slideLayout.xml"/></Relationships>
</file>

<file path=ppt/slides/_rels/slide38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59.jpeg"/><Relationship Id="rId1" Type="http://schemas.openxmlformats.org/officeDocument/2006/relationships/slideLayout" Target="../slideLayouts/slideLayout.xml"/></Relationships>
</file>

<file path=ppt/slides/_rels/slide39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60.jpeg"/><Relationship Id="rPictId1" Type="http://schemas.openxmlformats.org/officeDocument/2006/relationships/image" Target="../media/image61.jpeg"/><Relationship Id="rId1" Type="http://schemas.openxmlformats.org/officeDocument/2006/relationships/slideLayout" Target="../slideLayouts/slideLayout.xml"/></Relationships>
</file>

<file path=ppt/slides/_rels/slide4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10.jpeg"/><Relationship Id="rPictId1" Type="http://schemas.openxmlformats.org/officeDocument/2006/relationships/image" Target="../media/image11.jpeg"/><Relationship Id="rPictId2" Type="http://schemas.openxmlformats.org/officeDocument/2006/relationships/image" Target="../media/image12.jpeg"/><Relationship Id="rPictId3" Type="http://schemas.openxmlformats.org/officeDocument/2006/relationships/image" Target="../media/image13.jpeg"/><Relationship Id="rPictId4" Type="http://schemas.openxmlformats.org/officeDocument/2006/relationships/image" Target="../media/image14.jpeg"/><Relationship Id="rPictId5" Type="http://schemas.openxmlformats.org/officeDocument/2006/relationships/image" Target="../media/image15.jpeg"/><Relationship Id="rPictId6" Type="http://schemas.openxmlformats.org/officeDocument/2006/relationships/image" Target="../media/image16.jpeg"/><Relationship Id="rPictId7" Type="http://schemas.openxmlformats.org/officeDocument/2006/relationships/image" Target="../media/image17.jpeg"/><Relationship Id="rId1" Type="http://schemas.openxmlformats.org/officeDocument/2006/relationships/slideLayout" Target="../slideLayouts/slideLayout.xml"/></Relationships>
</file>

<file path=ppt/slides/_rels/slide40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62.jpeg"/><Relationship Id="rId1" Type="http://schemas.openxmlformats.org/officeDocument/2006/relationships/slideLayout" Target="../slideLayouts/slideLayout.xml"/></Relationships>
</file>

<file path=ppt/slides/_rels/slide41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63.jpeg"/><Relationship Id="rId1" Type="http://schemas.openxmlformats.org/officeDocument/2006/relationships/slideLayout" Target="../slideLayouts/slideLayout.xml"/></Relationships>
</file>

<file path=ppt/slides/_rels/slide42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64.jpeg"/><Relationship Id="rId1" Type="http://schemas.openxmlformats.org/officeDocument/2006/relationships/slideLayout" Target="../slideLayouts/slideLayout.xml"/></Relationships>
</file>

<file path=ppt/slides/_rels/slide43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65.jpeg"/><Relationship Id="rId1" Type="http://schemas.openxmlformats.org/officeDocument/2006/relationships/slideLayout" Target="../slideLayouts/slideLayout.xml"/></Relationships>
</file>

<file path=ppt/slides/_rels/slide44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66.jpeg"/><Relationship Id="rId1" Type="http://schemas.openxmlformats.org/officeDocument/2006/relationships/slideLayout" Target="../slideLayouts/slideLayout.xml"/></Relationships>
</file>

<file path=ppt/slides/_rels/slide45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67.jpeg"/><Relationship Id="rId1" Type="http://schemas.openxmlformats.org/officeDocument/2006/relationships/slideLayout" Target="../slideLayouts/slideLayout.xml"/></Relationships>
</file>

<file path=ppt/slides/_rels/slide46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68.jpeg"/><Relationship Id="rId1" Type="http://schemas.openxmlformats.org/officeDocument/2006/relationships/slideLayout" Target="../slideLayouts/slideLayout.xml"/></Relationships>
</file>

<file path=ppt/slides/_rels/slide47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69.jpeg"/><Relationship Id="rPictId1" Type="http://schemas.openxmlformats.org/officeDocument/2006/relationships/image" Target="../media/image70.jpeg"/><Relationship Id="rId1" Type="http://schemas.openxmlformats.org/officeDocument/2006/relationships/slideLayout" Target="../slideLayouts/slideLayout.xml"/></Relationships>
</file>

<file path=ppt/slides/_rels/slide48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71.jpeg"/><Relationship Id="rId1" Type="http://schemas.openxmlformats.org/officeDocument/2006/relationships/slideLayout" Target="../slideLayouts/slideLayout.xml"/></Relationships>
</file>

<file path=ppt/slides/_rels/slide49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5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18.jpeg"/><Relationship Id="rPictId1" Type="http://schemas.openxmlformats.org/officeDocument/2006/relationships/image" Target="../media/image19.jpeg"/><Relationship Id="rPictId2" Type="http://schemas.openxmlformats.org/officeDocument/2006/relationships/image" Target="../media/image20.jpeg"/><Relationship Id="rPictId3" Type="http://schemas.openxmlformats.org/officeDocument/2006/relationships/image" Target="../media/image21.jpeg"/><Relationship Id="rPictId4" Type="http://schemas.openxmlformats.org/officeDocument/2006/relationships/image" Target="../media/image22.jpeg"/><Relationship Id="rId1" Type="http://schemas.openxmlformats.org/officeDocument/2006/relationships/slideLayout" Target="../slideLayouts/slideLayout.xml"/></Relationships>
</file>

<file path=ppt/slides/_rels/slide6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23.jpeg"/><Relationship Id="rId1" Type="http://schemas.openxmlformats.org/officeDocument/2006/relationships/slideLayout" Target="../slideLayouts/slideLayout.xml"/></Relationships>
</file>

<file path=ppt/slides/_rels/slide7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24.jpeg"/><Relationship Id="rId1" Type="http://schemas.openxmlformats.org/officeDocument/2006/relationships/slideLayout" Target="../slideLayouts/slideLayout.xml"/></Relationships>
</file>

<file path=ppt/slides/_rels/slide8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25.jpeg"/><Relationship Id="rPictId1" Type="http://schemas.openxmlformats.org/officeDocument/2006/relationships/image" Target="../media/image26.jpeg"/><Relationship Id="rId1" Type="http://schemas.openxmlformats.org/officeDocument/2006/relationships/slideLayout" Target="../slideLayouts/slideLayout.xml"/></Relationships>
</file>

<file path=ppt/slides/_rels/slide9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27.jpeg"/><Relationship Id="rPictId1" Type="http://schemas.openxmlformats.org/officeDocument/2006/relationships/image" Target="../media/image28.jpeg"/><Relationship Id="rId1" Type="http://schemas.openxmlformats.org/officeDocument/2006/relationships/slideLayout" Target="../slideLayouts/slideLayout.xml"/><Relationship Id="rLinkId0" Type="http://schemas.openxmlformats.org/officeDocument/2006/relationships/hyperlink" Target="http://www.kremlin.ru/structure/additional/12" TargetMode="Externa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332232" y="0"/>
            <a:ext cx="3758184" cy="1633728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7394448" y="36576"/>
            <a:ext cx="4258056" cy="4645152"/>
          </a:xfrm>
          <a:prstGeom prst="rect">
            <a:avLst/>
          </a:prstGeom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PictId2"/>
          <a:stretch>
            <a:fillRect/>
          </a:stretch>
        </p:blipFill>
        <p:spPr>
          <a:xfrm>
            <a:off x="0" y="4809744"/>
            <a:ext cx="6352032" cy="1709928"/>
          </a:xfrm>
          <a:prstGeom prst="rect">
            <a:avLst/>
          </a:prstGeom>
        </p:spPr>
      </p:pic>
      <p:sp>
        <p:nvSpPr>
          <p:cNvPr id="5" name=""/>
          <p:cNvSpPr/>
          <p:nvPr/>
        </p:nvSpPr>
        <p:spPr>
          <a:xfrm>
            <a:off x="1978152" y="819912"/>
            <a:ext cx="1472184" cy="21640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cap="small" sz="1700">
                <a:solidFill>
                  <a:srgbClr val="C2C2C2"/>
                </a:solidFill>
                <a:latin typeface="Arial"/>
              </a:rPr>
              <a:t>российской федерации</a:t>
            </a:r>
          </a:p>
        </p:txBody>
      </p:sp>
      <p:sp>
        <p:nvSpPr>
          <p:cNvPr id="6" name=""/>
          <p:cNvSpPr/>
          <p:nvPr/>
        </p:nvSpPr>
        <p:spPr>
          <a:xfrm>
            <a:off x="1719072" y="381000"/>
            <a:ext cx="2026920" cy="19812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1300">
                <a:solidFill>
                  <a:srgbClr val="C2C2C2"/>
                </a:solidFill>
                <a:latin typeface="Arial"/>
              </a:rPr>
              <a:t>МИНИСТЕРСТВО ТРУДА</a:t>
            </a:r>
          </a:p>
        </p:txBody>
      </p:sp>
      <p:sp>
        <p:nvSpPr>
          <p:cNvPr id="7" name=""/>
          <p:cNvSpPr/>
          <p:nvPr/>
        </p:nvSpPr>
        <p:spPr>
          <a:xfrm>
            <a:off x="1606296" y="576072"/>
            <a:ext cx="2255520" cy="22250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1300">
                <a:solidFill>
                  <a:srgbClr val="C2C2C2"/>
                </a:solidFill>
                <a:latin typeface="Arial"/>
              </a:rPr>
              <a:t>И СОЦИАЛЬНОМ ЗАЩИТЫ</a:t>
            </a:r>
          </a:p>
        </p:txBody>
      </p:sp>
      <p:sp>
        <p:nvSpPr>
          <p:cNvPr id="9" name=""/>
          <p:cNvSpPr/>
          <p:nvPr/>
        </p:nvSpPr>
        <p:spPr>
          <a:xfrm>
            <a:off x="685800" y="2337816"/>
            <a:ext cx="6778752" cy="3840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ru" b="1" sz="3200">
                <a:solidFill>
                  <a:srgbClr val="70AD47"/>
                </a:solidFill>
                <a:latin typeface="Bookman Old Style"/>
              </a:rPr>
              <a:t>Антикоррупционное декларир</a:t>
            </a:r>
          </a:p>
        </p:txBody>
      </p:sp>
      <p:sp>
        <p:nvSpPr>
          <p:cNvPr id="10" name=""/>
          <p:cNvSpPr/>
          <p:nvPr/>
        </p:nvSpPr>
        <p:spPr>
          <a:xfrm>
            <a:off x="667512" y="2721864"/>
            <a:ext cx="6723888" cy="86563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92000"/>
              </a:lnSpc>
            </a:pPr>
            <a:r>
              <a:rPr lang="ru" b="1" sz="3200">
                <a:solidFill>
                  <a:srgbClr val="70AD47"/>
                </a:solidFill>
                <a:latin typeface="Bookman Old Style"/>
              </a:rPr>
              <a:t>Методические рекомеида Минтруда России</a:t>
            </a:r>
          </a:p>
        </p:txBody>
      </p:sp>
      <p:sp>
        <p:nvSpPr>
          <p:cNvPr id="11" name=""/>
          <p:cNvSpPr/>
          <p:nvPr/>
        </p:nvSpPr>
        <p:spPr>
          <a:xfrm>
            <a:off x="633984" y="5928360"/>
            <a:ext cx="1725168" cy="5364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r" indent="0">
              <a:lnSpc>
                <a:spcPct val="106000"/>
              </a:lnSpc>
            </a:pPr>
            <a:r>
              <a:rPr lang="ru" b="1" sz="1900">
                <a:solidFill>
                  <a:srgbClr val="404040"/>
                </a:solidFill>
                <a:latin typeface="Times New Roman"/>
              </a:rPr>
              <a:t>Москва</a:t>
            </a:r>
            <a:r>
              <a:rPr lang="ru" b="1" sz="1900">
                <a:solidFill>
                  <a:srgbClr val="536F41"/>
                </a:solidFill>
                <a:latin typeface="Times New Roman"/>
              </a:rPr>
              <a:t>/</a:t>
            </a:r>
            <a:r>
              <a:rPr lang="ru" b="1" baseline="30000" sz="1900">
                <a:solidFill>
                  <a:srgbClr val="536F41"/>
                </a:solidFill>
                <a:latin typeface="Times New Roman"/>
              </a:rPr>
              <a:t>4</a:t>
            </a:r>
            <a:r>
              <a:rPr lang="ru" b="1" sz="1900">
                <a:solidFill>
                  <a:srgbClr val="536F41"/>
                </a:solidFill>
                <a:latin typeface="Times New Roman"/>
              </a:rPr>
              <a:t>^ </a:t>
            </a:r>
            <a:r>
              <a:rPr lang="ru" b="1" sz="1900">
                <a:solidFill>
                  <a:srgbClr val="404040"/>
                </a:solidFill>
                <a:latin typeface="Times New Roman"/>
              </a:rPr>
              <a:t>Февраль 2022 г.</a:t>
            </a:r>
          </a:p>
        </p:txBody>
      </p:sp>
      <p:sp>
        <p:nvSpPr>
          <p:cNvPr id="12" name=""/>
          <p:cNvSpPr/>
          <p:nvPr/>
        </p:nvSpPr>
        <p:spPr>
          <a:xfrm>
            <a:off x="6943344" y="5291328"/>
            <a:ext cx="5020056" cy="117652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/>
            <a:r>
              <a:rPr lang="ru" b="1" sz="2000">
                <a:solidFill>
                  <a:srgbClr val="404040"/>
                </a:solidFill>
                <a:latin typeface="Times New Roman"/>
              </a:rPr>
              <a:t>Департамент проектной деятельности и государственной политики в сфере государственной и муниципальной службы Минтруда России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096" y="0"/>
            <a:ext cx="731520" cy="691896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676656" y="2468880"/>
            <a:ext cx="722376" cy="1441704"/>
          </a:xfrm>
          <a:prstGeom prst="rect">
            <a:avLst/>
          </a:prstGeom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PictId2"/>
          <a:stretch>
            <a:fillRect/>
          </a:stretch>
        </p:blipFill>
        <p:spPr>
          <a:xfrm>
            <a:off x="3822192" y="2450592"/>
            <a:ext cx="1069848" cy="1478280"/>
          </a:xfrm>
          <a:prstGeom prst="rect">
            <a:avLst/>
          </a:prstGeom>
        </p:spPr>
      </p:pic>
      <p:pic>
        <p:nvPicPr>
          <p:cNvPr id="5" name=""/>
          <p:cNvPicPr>
            <a:picLocks noChangeAspect="1"/>
          </p:cNvPicPr>
          <p:nvPr/>
        </p:nvPicPr>
        <p:blipFill>
          <a:blip r:embed="rPictId3"/>
          <a:stretch>
            <a:fillRect/>
          </a:stretch>
        </p:blipFill>
        <p:spPr>
          <a:xfrm>
            <a:off x="7315200" y="2468880"/>
            <a:ext cx="1069848" cy="1441704"/>
          </a:xfrm>
          <a:prstGeom prst="rect">
            <a:avLst/>
          </a:prstGeom>
        </p:spPr>
      </p:pic>
      <p:pic>
        <p:nvPicPr>
          <p:cNvPr id="6" name=""/>
          <p:cNvPicPr>
            <a:picLocks noChangeAspect="1"/>
          </p:cNvPicPr>
          <p:nvPr/>
        </p:nvPicPr>
        <p:blipFill>
          <a:blip r:embed="rPictId4"/>
          <a:stretch>
            <a:fillRect/>
          </a:stretch>
        </p:blipFill>
        <p:spPr>
          <a:xfrm>
            <a:off x="10808208" y="2468880"/>
            <a:ext cx="719328" cy="1426464"/>
          </a:xfrm>
          <a:prstGeom prst="rect">
            <a:avLst/>
          </a:prstGeom>
        </p:spPr>
      </p:pic>
      <p:pic>
        <p:nvPicPr>
          <p:cNvPr id="7" name=""/>
          <p:cNvPicPr>
            <a:picLocks noChangeAspect="1"/>
          </p:cNvPicPr>
          <p:nvPr/>
        </p:nvPicPr>
        <p:blipFill>
          <a:blip r:embed="rPictId5"/>
          <a:stretch>
            <a:fillRect/>
          </a:stretch>
        </p:blipFill>
        <p:spPr>
          <a:xfrm>
            <a:off x="673608" y="4696968"/>
            <a:ext cx="725424" cy="1441704"/>
          </a:xfrm>
          <a:prstGeom prst="rect">
            <a:avLst/>
          </a:prstGeom>
        </p:spPr>
      </p:pic>
      <p:pic>
        <p:nvPicPr>
          <p:cNvPr id="8" name=""/>
          <p:cNvPicPr>
            <a:picLocks noChangeAspect="1"/>
          </p:cNvPicPr>
          <p:nvPr/>
        </p:nvPicPr>
        <p:blipFill>
          <a:blip r:embed="rPictId6"/>
          <a:stretch>
            <a:fillRect/>
          </a:stretch>
        </p:blipFill>
        <p:spPr>
          <a:xfrm>
            <a:off x="3819144" y="4696968"/>
            <a:ext cx="1072896" cy="1441704"/>
          </a:xfrm>
          <a:prstGeom prst="rect">
            <a:avLst/>
          </a:prstGeom>
        </p:spPr>
      </p:pic>
      <p:pic>
        <p:nvPicPr>
          <p:cNvPr id="9" name=""/>
          <p:cNvPicPr>
            <a:picLocks noChangeAspect="1"/>
          </p:cNvPicPr>
          <p:nvPr/>
        </p:nvPicPr>
        <p:blipFill>
          <a:blip r:embed="rPictId7"/>
          <a:stretch>
            <a:fillRect/>
          </a:stretch>
        </p:blipFill>
        <p:spPr>
          <a:xfrm>
            <a:off x="7312152" y="4678680"/>
            <a:ext cx="1072896" cy="1478280"/>
          </a:xfrm>
          <a:prstGeom prst="rect">
            <a:avLst/>
          </a:prstGeom>
        </p:spPr>
      </p:pic>
      <p:pic>
        <p:nvPicPr>
          <p:cNvPr id="10" name=""/>
          <p:cNvPicPr>
            <a:picLocks noChangeAspect="1"/>
          </p:cNvPicPr>
          <p:nvPr/>
        </p:nvPicPr>
        <p:blipFill>
          <a:blip r:embed="rPictId8"/>
          <a:stretch>
            <a:fillRect/>
          </a:stretch>
        </p:blipFill>
        <p:spPr>
          <a:xfrm>
            <a:off x="10808208" y="4678680"/>
            <a:ext cx="737616" cy="1478280"/>
          </a:xfrm>
          <a:prstGeom prst="rect">
            <a:avLst/>
          </a:prstGeom>
        </p:spPr>
      </p:pic>
      <p:sp>
        <p:nvSpPr>
          <p:cNvPr id="11" name=""/>
          <p:cNvSpPr/>
          <p:nvPr/>
        </p:nvSpPr>
        <p:spPr>
          <a:xfrm>
            <a:off x="11341608" y="45720"/>
            <a:ext cx="359664" cy="2651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ru" b="1" sz="2800">
                <a:solidFill>
                  <a:srgbClr val="A9D18E"/>
                </a:solidFill>
                <a:latin typeface="Calibri"/>
              </a:rPr>
              <a:t>10</a:t>
            </a:r>
          </a:p>
        </p:txBody>
      </p:sp>
      <p:sp>
        <p:nvSpPr>
          <p:cNvPr id="12" name=""/>
          <p:cNvSpPr/>
          <p:nvPr/>
        </p:nvSpPr>
        <p:spPr>
          <a:xfrm>
            <a:off x="4715256" y="911352"/>
            <a:ext cx="3413760" cy="28346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400">
                <a:solidFill>
                  <a:srgbClr val="70AD47"/>
                </a:solidFill>
                <a:latin typeface="Calibri"/>
              </a:rPr>
              <a:t>Консультативная помощь</a:t>
            </a:r>
          </a:p>
        </p:txBody>
      </p:sp>
      <p:sp>
        <p:nvSpPr>
          <p:cNvPr id="13" name=""/>
          <p:cNvSpPr/>
          <p:nvPr/>
        </p:nvSpPr>
        <p:spPr>
          <a:xfrm>
            <a:off x="1258824" y="1978152"/>
            <a:ext cx="9576816" cy="2468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1900">
                <a:solidFill>
                  <a:srgbClr val="4472C4"/>
                </a:solidFill>
                <a:latin typeface="Calibri"/>
              </a:rPr>
              <a:t>Консультативная помощь в контуре федеральных государственных органов (организаций)</a:t>
            </a:r>
          </a:p>
        </p:txBody>
      </p:sp>
      <p:sp>
        <p:nvSpPr>
          <p:cNvPr id="14" name=""/>
          <p:cNvSpPr/>
          <p:nvPr/>
        </p:nvSpPr>
        <p:spPr>
          <a:xfrm>
            <a:off x="1859280" y="2871216"/>
            <a:ext cx="1533144" cy="652272"/>
          </a:xfrm>
          <a:prstGeom prst="rect">
            <a:avLst/>
          </a:prstGeom>
          <a:solidFill>
            <a:srgbClr val="5A9BD5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88000"/>
              </a:lnSpc>
            </a:pPr>
            <a:r>
              <a:rPr lang="ru" sz="1600">
                <a:solidFill>
                  <a:srgbClr val="FFFFFF"/>
                </a:solidFill>
                <a:latin typeface="Calibri"/>
              </a:rPr>
              <a:t>Физические лица обращаются в а\к подразделение</a:t>
            </a:r>
          </a:p>
        </p:txBody>
      </p:sp>
      <p:sp>
        <p:nvSpPr>
          <p:cNvPr id="15" name=""/>
          <p:cNvSpPr/>
          <p:nvPr/>
        </p:nvSpPr>
        <p:spPr>
          <a:xfrm>
            <a:off x="5059680" y="2746248"/>
            <a:ext cx="2106168" cy="890016"/>
          </a:xfrm>
          <a:prstGeom prst="rect">
            <a:avLst/>
          </a:prstGeom>
          <a:solidFill>
            <a:srgbClr val="5A9BD5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89000"/>
              </a:lnSpc>
            </a:pPr>
            <a:r>
              <a:rPr lang="ru" sz="1600">
                <a:solidFill>
                  <a:srgbClr val="FFFFFF"/>
                </a:solidFill>
                <a:latin typeface="Calibri"/>
              </a:rPr>
              <a:t>А\к подразделение ТО и подведомственной организации - в а\к подразделения ЦА</a:t>
            </a:r>
          </a:p>
        </p:txBody>
      </p:sp>
      <p:sp>
        <p:nvSpPr>
          <p:cNvPr id="16" name=""/>
          <p:cNvSpPr/>
          <p:nvPr/>
        </p:nvSpPr>
        <p:spPr>
          <a:xfrm>
            <a:off x="8549640" y="2968752"/>
            <a:ext cx="2130552" cy="441960"/>
          </a:xfrm>
          <a:prstGeom prst="rect">
            <a:avLst/>
          </a:prstGeom>
          <a:solidFill>
            <a:srgbClr val="5A9BD5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88000"/>
              </a:lnSpc>
            </a:pPr>
            <a:r>
              <a:rPr lang="ru" sz="1600">
                <a:solidFill>
                  <a:srgbClr val="FFFFFF"/>
                </a:solidFill>
                <a:latin typeface="Calibri"/>
              </a:rPr>
              <a:t>А\к подразделения ЦА -в Минтруд России</a:t>
            </a:r>
          </a:p>
        </p:txBody>
      </p:sp>
      <p:sp>
        <p:nvSpPr>
          <p:cNvPr id="17" name=""/>
          <p:cNvSpPr/>
          <p:nvPr/>
        </p:nvSpPr>
        <p:spPr>
          <a:xfrm>
            <a:off x="1258824" y="4221480"/>
            <a:ext cx="8211312" cy="2316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1900">
                <a:solidFill>
                  <a:srgbClr val="4472C4"/>
                </a:solidFill>
                <a:latin typeface="Calibri"/>
              </a:rPr>
              <a:t>Консультативная помощь в контуре региональных и муниципальных органов</a:t>
            </a:r>
          </a:p>
        </p:txBody>
      </p:sp>
      <p:sp>
        <p:nvSpPr>
          <p:cNvPr id="18" name=""/>
          <p:cNvSpPr/>
          <p:nvPr/>
        </p:nvSpPr>
        <p:spPr>
          <a:xfrm>
            <a:off x="1645920" y="5099304"/>
            <a:ext cx="1959864" cy="655320"/>
          </a:xfrm>
          <a:prstGeom prst="rect">
            <a:avLst/>
          </a:prstGeom>
          <a:solidFill>
            <a:srgbClr val="5A9BD5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89000"/>
              </a:lnSpc>
            </a:pPr>
            <a:r>
              <a:rPr lang="ru" sz="1600">
                <a:solidFill>
                  <a:srgbClr val="FFFFFF"/>
                </a:solidFill>
                <a:latin typeface="Calibri"/>
              </a:rPr>
              <a:t>Физические лица обращаются в а\к подразделение органа</a:t>
            </a:r>
          </a:p>
        </p:txBody>
      </p:sp>
      <p:sp>
        <p:nvSpPr>
          <p:cNvPr id="19" name=""/>
          <p:cNvSpPr/>
          <p:nvPr/>
        </p:nvSpPr>
        <p:spPr>
          <a:xfrm>
            <a:off x="5017008" y="4864608"/>
            <a:ext cx="2203704" cy="1112520"/>
          </a:xfrm>
          <a:prstGeom prst="rect">
            <a:avLst/>
          </a:prstGeom>
          <a:solidFill>
            <a:srgbClr val="5A9BD5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89000"/>
              </a:lnSpc>
            </a:pPr>
            <a:r>
              <a:rPr lang="ru" sz="1600">
                <a:solidFill>
                  <a:srgbClr val="FFFFFF"/>
                </a:solidFill>
                <a:latin typeface="Calibri"/>
              </a:rPr>
              <a:t>А\к подразделение регионального (муниципального) органа - в а\к орган субъекта Российской Федерации</a:t>
            </a:r>
          </a:p>
        </p:txBody>
      </p:sp>
      <p:sp>
        <p:nvSpPr>
          <p:cNvPr id="20" name=""/>
          <p:cNvSpPr/>
          <p:nvPr/>
        </p:nvSpPr>
        <p:spPr>
          <a:xfrm>
            <a:off x="8537448" y="5087112"/>
            <a:ext cx="2173224" cy="667512"/>
          </a:xfrm>
          <a:prstGeom prst="rect">
            <a:avLst/>
          </a:prstGeom>
          <a:solidFill>
            <a:srgbClr val="5A9BD5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89000"/>
              </a:lnSpc>
            </a:pPr>
            <a:r>
              <a:rPr lang="ru" sz="1600">
                <a:solidFill>
                  <a:srgbClr val="FFFFFF"/>
                </a:solidFill>
                <a:latin typeface="Calibri"/>
              </a:rPr>
              <a:t>А\к орган субъекта Российской Федерации -в Минтруд России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11341608" y="48768"/>
            <a:ext cx="353568" cy="25908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ru" b="1" sz="2800">
                <a:solidFill>
                  <a:srgbClr val="A9D18E"/>
                </a:solidFill>
                <a:latin typeface="Calibri"/>
              </a:rPr>
              <a:t>11</a:t>
            </a:r>
          </a:p>
        </p:txBody>
      </p:sp>
      <p:sp>
        <p:nvSpPr>
          <p:cNvPr id="3" name=""/>
          <p:cNvSpPr/>
          <p:nvPr/>
        </p:nvSpPr>
        <p:spPr>
          <a:xfrm>
            <a:off x="4398264" y="893064"/>
            <a:ext cx="4035552" cy="3017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>
              <a:spcBef>
                <a:spcPts val="2520"/>
              </a:spcBef>
            </a:pPr>
            <a:r>
              <a:rPr lang="ru" b="1" sz="2400">
                <a:solidFill>
                  <a:srgbClr val="70AD47"/>
                </a:solidFill>
                <a:latin typeface="Calibri"/>
              </a:rPr>
              <a:t>Начало работы с декларацией</a:t>
            </a:r>
          </a:p>
        </p:txBody>
      </p:sp>
      <p:sp>
        <p:nvSpPr>
          <p:cNvPr id="4" name=""/>
          <p:cNvSpPr/>
          <p:nvPr/>
        </p:nvSpPr>
        <p:spPr>
          <a:xfrm>
            <a:off x="438912" y="1676400"/>
            <a:ext cx="11222736" cy="455371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Сроки декларационной кампании 2022 года: 1 (30) апреля 2022 года соответственно;</a:t>
            </a:r>
          </a:p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В настоящее время решения о переносе не принимались;</a:t>
            </a:r>
          </a:p>
          <a:p>
            <a:pPr indent="0">
              <a:lnSpc>
                <a:spcPct val="97000"/>
              </a:lnSpc>
              <a:spcAft>
                <a:spcPts val="1470"/>
              </a:spcAft>
            </a:pPr>
            <a:r>
              <a:rPr lang="ru" sz="1900">
                <a:solidFill>
                  <a:srgbClr val="2E75B6"/>
                </a:solidFill>
                <a:latin typeface="Calibri"/>
              </a:rPr>
              <a:t>Учитывать эпидемиологическую ситуацию при организации декларационной кампании</a:t>
            </a:r>
          </a:p>
          <a:p>
            <a:pPr indent="0">
              <a:lnSpc>
                <a:spcPct val="97000"/>
              </a:lnSpc>
              <a:spcAft>
                <a:spcPts val="1470"/>
              </a:spcAft>
            </a:pPr>
            <a:r>
              <a:rPr lang="ru" sz="1900">
                <a:solidFill>
                  <a:srgbClr val="2E75B6"/>
                </a:solidFill>
                <a:latin typeface="Calibri"/>
              </a:rPr>
              <a:t>Нахождение лица на длительном лечении не освобождает от обязанности представить декларации. В этой связи если декларационная кампания закончилась, лицо прошло лечение, ему необходимо в разумные сроки исполнить обязанность</a:t>
            </a:r>
          </a:p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Юридически значимым для декларационной кампании 2022 года является перечень должностей, имеющий силу по состоянию на 31 декабря 2021 г.;</a:t>
            </a:r>
          </a:p>
          <a:p>
            <a:pPr indent="0">
              <a:lnSpc>
                <a:spcPct val="97000"/>
              </a:lnSpc>
              <a:spcAft>
                <a:spcPts val="1470"/>
              </a:spcAft>
            </a:pPr>
            <a:r>
              <a:rPr lang="ru" sz="1900">
                <a:solidFill>
                  <a:srgbClr val="2E75B6"/>
                </a:solidFill>
                <a:latin typeface="Calibri"/>
              </a:rPr>
              <a:t>Для ситуаций поступления / перевода с должности не в перечне на должность в перечень смотрим на актуальный перечень</a:t>
            </a:r>
          </a:p>
          <a:p>
            <a:pPr indent="0"/>
            <a:r>
              <a:rPr lang="ru" sz="1900">
                <a:solidFill>
                  <a:srgbClr val="2E75B6"/>
                </a:solidFill>
                <a:latin typeface="Calibri"/>
              </a:rPr>
              <a:t>Порядок представления справки утверждается НПА;</a:t>
            </a:r>
          </a:p>
          <a:p>
            <a:pPr indent="0"/>
            <a:r>
              <a:rPr lang="ru" sz="1900">
                <a:solidFill>
                  <a:srgbClr val="2E75B6"/>
                </a:solidFill>
                <a:latin typeface="Calibri"/>
              </a:rPr>
              <a:t>Представление справки в электронном виде по общему правилу не предусмотрено, главное, чтобы справка имела юридическую силу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096" y="0"/>
            <a:ext cx="731520" cy="691896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1344656" y="33528"/>
            <a:ext cx="356616" cy="2651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ru" b="1" sz="2800">
                <a:solidFill>
                  <a:srgbClr val="A9D18E"/>
                </a:solidFill>
                <a:latin typeface="Calibri"/>
              </a:rPr>
              <a:t>12</a:t>
            </a:r>
          </a:p>
        </p:txBody>
      </p:sp>
      <p:sp>
        <p:nvSpPr>
          <p:cNvPr id="4" name=""/>
          <p:cNvSpPr/>
          <p:nvPr/>
        </p:nvSpPr>
        <p:spPr>
          <a:xfrm>
            <a:off x="4267200" y="886968"/>
            <a:ext cx="3651504" cy="3017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ru" b="1" sz="2400">
                <a:solidFill>
                  <a:srgbClr val="70AD47"/>
                </a:solidFill>
                <a:latin typeface="Calibri"/>
              </a:rPr>
              <a:t>Работа с СПО «Справки БК»</a:t>
            </a:r>
          </a:p>
        </p:txBody>
      </p:sp>
      <p:sp>
        <p:nvSpPr>
          <p:cNvPr id="5" name=""/>
          <p:cNvSpPr/>
          <p:nvPr/>
        </p:nvSpPr>
        <p:spPr>
          <a:xfrm>
            <a:off x="521208" y="2947416"/>
            <a:ext cx="487680" cy="202082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just" indent="0"/>
            <a:r>
              <a:rPr lang="ru" sz="3400">
                <a:solidFill>
                  <a:srgbClr val="BF0000"/>
                </a:solidFill>
                <a:latin typeface="Arial"/>
              </a:rPr>
              <a:t>О</a:t>
            </a:r>
          </a:p>
          <a:p>
            <a:pPr algn="just" indent="0"/>
            <a:r>
              <a:rPr lang="ru" sz="3400">
                <a:solidFill>
                  <a:srgbClr val="BF0000"/>
                </a:solidFill>
                <a:latin typeface="Arial"/>
              </a:rPr>
              <a:t>О</a:t>
            </a:r>
          </a:p>
        </p:txBody>
      </p:sp>
      <p:sp>
        <p:nvSpPr>
          <p:cNvPr id="6" name=""/>
          <p:cNvSpPr/>
          <p:nvPr/>
        </p:nvSpPr>
        <p:spPr>
          <a:xfrm>
            <a:off x="1359408" y="1761744"/>
            <a:ext cx="9634728" cy="317601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  <a:spcAft>
                <a:spcPts val="770"/>
              </a:spcAft>
            </a:pPr>
            <a:r>
              <a:rPr lang="ru" sz="1900">
                <a:solidFill>
                  <a:srgbClr val="2E75B6"/>
                </a:solidFill>
                <a:latin typeface="Calibri"/>
              </a:rPr>
              <a:t>При печати справки формируются зоны со служебной информацией (штриховые коды и т.п.), нанесение каких-либо пометок на которые не допускается</a:t>
            </a:r>
          </a:p>
          <a:p>
            <a:pPr indent="0">
              <a:lnSpc>
                <a:spcPct val="97000"/>
              </a:lnSpc>
              <a:spcAft>
                <a:spcPts val="770"/>
              </a:spcAft>
            </a:pPr>
            <a:r>
              <a:rPr lang="ru" sz="1900">
                <a:solidFill>
                  <a:srgbClr val="2E75B6"/>
                </a:solidFill>
                <a:latin typeface="Calibri"/>
              </a:rPr>
              <a:t>Для печати справок используется лазерный принтер, обеспечивающий качественную печать</a:t>
            </a:r>
          </a:p>
          <a:p>
            <a:pPr indent="0">
              <a:spcAft>
                <a:spcPts val="770"/>
              </a:spcAft>
            </a:pPr>
            <a:r>
              <a:rPr lang="ru" sz="1900">
                <a:solidFill>
                  <a:srgbClr val="2E75B6"/>
                </a:solidFill>
                <a:latin typeface="Calibri"/>
              </a:rPr>
              <a:t>Не допускаются дефекты печати в виде полос, пятен (при дефектах барабана или картриджа принтера)</a:t>
            </a:r>
          </a:p>
          <a:p>
            <a:pPr indent="0">
              <a:lnSpc>
                <a:spcPct val="97000"/>
              </a:lnSpc>
              <a:spcAft>
                <a:spcPts val="770"/>
              </a:spcAft>
            </a:pPr>
            <a:r>
              <a:rPr lang="ru" sz="1900">
                <a:solidFill>
                  <a:srgbClr val="2E75B6"/>
                </a:solidFill>
                <a:latin typeface="Calibri"/>
              </a:rPr>
              <a:t>Не допускается наличие подписи и пометок на линейных и двумерных штрих-кодах (подпись на справке может быть поставлена в правом нижнем углу всех страниц, кроме последней: на последней странице подпись ставится в специально отведенном месте)</a:t>
            </a:r>
          </a:p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Не допускаются рукописные правки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0" y="0"/>
            <a:ext cx="755904" cy="710184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1344656" y="33528"/>
            <a:ext cx="353568" cy="26822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ru" b="1" sz="2800">
                <a:solidFill>
                  <a:srgbClr val="A9D18E"/>
                </a:solidFill>
                <a:latin typeface="Calibri"/>
              </a:rPr>
              <a:t>13</a:t>
            </a:r>
          </a:p>
        </p:txBody>
      </p:sp>
      <p:sp>
        <p:nvSpPr>
          <p:cNvPr id="4" name=""/>
          <p:cNvSpPr/>
          <p:nvPr/>
        </p:nvSpPr>
        <p:spPr>
          <a:xfrm>
            <a:off x="4267200" y="886968"/>
            <a:ext cx="3651504" cy="3017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ru" b="1" sz="2400">
                <a:solidFill>
                  <a:srgbClr val="70AD47"/>
                </a:solidFill>
                <a:latin typeface="Calibri"/>
              </a:rPr>
              <a:t>Работа с СПО «Справки БК»</a:t>
            </a:r>
          </a:p>
        </p:txBody>
      </p:sp>
      <p:sp>
        <p:nvSpPr>
          <p:cNvPr id="5" name=""/>
          <p:cNvSpPr/>
          <p:nvPr/>
        </p:nvSpPr>
        <p:spPr>
          <a:xfrm>
            <a:off x="1359408" y="2023872"/>
            <a:ext cx="10116312" cy="53340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/>
            <a:r>
              <a:rPr lang="ru" sz="1900">
                <a:solidFill>
                  <a:srgbClr val="2E75B6"/>
                </a:solidFill>
                <a:latin typeface="Calibri"/>
              </a:rPr>
              <a:t>Листы одной справки не следует менять или вставлять в другие справки, даже если они содержат идентичную информацию</a:t>
            </a:r>
          </a:p>
        </p:txBody>
      </p:sp>
      <p:sp>
        <p:nvSpPr>
          <p:cNvPr id="6" name=""/>
          <p:cNvSpPr/>
          <p:nvPr/>
        </p:nvSpPr>
        <p:spPr>
          <a:xfrm>
            <a:off x="1371600" y="2993136"/>
            <a:ext cx="6516624" cy="24384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900">
                <a:solidFill>
                  <a:srgbClr val="2E75B6"/>
                </a:solidFill>
                <a:latin typeface="Calibri"/>
              </a:rPr>
              <a:t>Справки не рекомендуется прошивать и фиксировать скрепкой</a:t>
            </a:r>
          </a:p>
        </p:txBody>
      </p:sp>
      <p:sp>
        <p:nvSpPr>
          <p:cNvPr id="7" name=""/>
          <p:cNvSpPr/>
          <p:nvPr/>
        </p:nvSpPr>
        <p:spPr>
          <a:xfrm>
            <a:off x="1380744" y="3709416"/>
            <a:ext cx="8263128" cy="2468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900">
                <a:solidFill>
                  <a:srgbClr val="2E75B6"/>
                </a:solidFill>
                <a:latin typeface="Calibri"/>
              </a:rPr>
              <a:t>Рекомендуется обеспечить печать справки и ее заверение в течение одного дня</a:t>
            </a:r>
          </a:p>
        </p:txBody>
      </p:sp>
      <p:sp>
        <p:nvSpPr>
          <p:cNvPr id="8" name=""/>
          <p:cNvSpPr/>
          <p:nvPr/>
        </p:nvSpPr>
        <p:spPr>
          <a:xfrm>
            <a:off x="1377696" y="4392168"/>
            <a:ext cx="10247376" cy="53340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Не рекомендуется осуществлять подмену листов справки, листами, напечатанными в иной момент времени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096" y="0"/>
            <a:ext cx="731520" cy="691896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1344656" y="36576"/>
            <a:ext cx="362712" cy="26212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ru" b="1" sz="2800">
                <a:solidFill>
                  <a:srgbClr val="A9D18E"/>
                </a:solidFill>
                <a:latin typeface="Calibri"/>
              </a:rPr>
              <a:t>14</a:t>
            </a:r>
          </a:p>
        </p:txBody>
      </p:sp>
      <p:sp>
        <p:nvSpPr>
          <p:cNvPr id="4" name=""/>
          <p:cNvSpPr/>
          <p:nvPr/>
        </p:nvSpPr>
        <p:spPr>
          <a:xfrm>
            <a:off x="4267200" y="886968"/>
            <a:ext cx="3651504" cy="3017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ru" b="1" sz="2400">
                <a:solidFill>
                  <a:srgbClr val="70AD47"/>
                </a:solidFill>
                <a:latin typeface="Calibri"/>
              </a:rPr>
              <a:t>Работа с СПО «Справки БК»</a:t>
            </a:r>
          </a:p>
        </p:txBody>
      </p:sp>
      <p:sp>
        <p:nvSpPr>
          <p:cNvPr id="5" name=""/>
          <p:cNvSpPr/>
          <p:nvPr/>
        </p:nvSpPr>
        <p:spPr>
          <a:xfrm>
            <a:off x="451104" y="2002536"/>
            <a:ext cx="10503408" cy="78333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spcAft>
                <a:spcPts val="1260"/>
              </a:spcAft>
            </a:pPr>
            <a:r>
              <a:rPr lang="ru" sz="1900">
                <a:solidFill>
                  <a:srgbClr val="2E75B6"/>
                </a:solidFill>
                <a:latin typeface="Calibri"/>
              </a:rPr>
              <a:t>Не рекомендуем печатать справку на листах формата А5, а также использовать двустороннюю печать</a:t>
            </a:r>
          </a:p>
          <a:p>
            <a:pPr indent="0"/>
            <a:r>
              <a:rPr lang="ru" sz="1900">
                <a:solidFill>
                  <a:srgbClr val="2E75B6"/>
                </a:solidFill>
                <a:latin typeface="Calibri"/>
              </a:rPr>
              <a:t>СПО «Справки БК» разработано ФСО России, а не Минтрудом России</a:t>
            </a:r>
          </a:p>
        </p:txBody>
      </p:sp>
      <p:sp>
        <p:nvSpPr>
          <p:cNvPr id="6" name=""/>
          <p:cNvSpPr/>
          <p:nvPr/>
        </p:nvSpPr>
        <p:spPr>
          <a:xfrm>
            <a:off x="438912" y="3185160"/>
            <a:ext cx="10603992" cy="111556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Невозможность подать справку ситуативна и достаточно вариативна, брачный договор не является уважительной и объективной причиной; согласие на обработку персональных данных не требуется; Для руководителей государственных учреждений субъектов Российской Федерации и муниципальных учреждений порядок устанавливается соответствующим НПА</a:t>
            </a:r>
          </a:p>
        </p:txBody>
      </p:sp>
      <p:sp>
        <p:nvSpPr>
          <p:cNvPr id="7" name=""/>
          <p:cNvSpPr/>
          <p:nvPr/>
        </p:nvSpPr>
        <p:spPr>
          <a:xfrm>
            <a:off x="448056" y="4660392"/>
            <a:ext cx="9701784" cy="5364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Заявление о невозможности подкрепляются подтверждающими документами, общие фразы: «не общаемся», «не поддерживаем контакт» должны оцениваться критически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11344656" y="36576"/>
            <a:ext cx="350520" cy="2651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ru" b="1" sz="2800">
                <a:solidFill>
                  <a:srgbClr val="A9D18E"/>
                </a:solidFill>
                <a:latin typeface="Calibri"/>
              </a:rPr>
              <a:t>15</a:t>
            </a:r>
          </a:p>
        </p:txBody>
      </p:sp>
      <p:sp>
        <p:nvSpPr>
          <p:cNvPr id="3" name=""/>
          <p:cNvSpPr/>
          <p:nvPr/>
        </p:nvSpPr>
        <p:spPr>
          <a:xfrm>
            <a:off x="188976" y="313944"/>
            <a:ext cx="8817864" cy="8747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spcAft>
                <a:spcPts val="420"/>
              </a:spcAft>
            </a:pPr>
            <a:r>
              <a:rPr lang="ru" sz="3400">
                <a:solidFill>
                  <a:srgbClr val="68ADB1"/>
                </a:solidFill>
                <a:latin typeface="Arial"/>
              </a:rPr>
              <a:t>9</a:t>
            </a:r>
          </a:p>
          <a:p>
            <a:pPr marL="2933768" indent="0"/>
            <a:r>
              <a:rPr lang="ru" b="1" sz="2400">
                <a:solidFill>
                  <a:srgbClr val="70AD47"/>
                </a:solidFill>
                <a:latin typeface="Calibri"/>
              </a:rPr>
              <a:t>Общие вопросы по представлению справки</a:t>
            </a:r>
          </a:p>
        </p:txBody>
      </p:sp>
      <p:sp>
        <p:nvSpPr>
          <p:cNvPr id="4" name=""/>
          <p:cNvSpPr/>
          <p:nvPr/>
        </p:nvSpPr>
        <p:spPr>
          <a:xfrm>
            <a:off x="441960" y="1539240"/>
            <a:ext cx="11213592" cy="505053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  <a:spcAft>
                <a:spcPts val="1050"/>
              </a:spcAft>
            </a:pPr>
            <a:r>
              <a:rPr lang="ru" sz="1900">
                <a:solidFill>
                  <a:srgbClr val="2E75B6"/>
                </a:solidFill>
                <a:latin typeface="Calibri"/>
              </a:rPr>
              <a:t>Справка распечатывается, подписывается и включается в личное дело (при наличии); представление </a:t>
            </a:r>
            <a:r>
              <a:rPr lang="en-US" sz="1900">
                <a:solidFill>
                  <a:srgbClr val="2E75B6"/>
                </a:solidFill>
                <a:latin typeface="Calibri"/>
              </a:rPr>
              <a:t>.XSB </a:t>
            </a:r>
            <a:r>
              <a:rPr lang="ru" sz="1900">
                <a:solidFill>
                  <a:srgbClr val="2E75B6"/>
                </a:solidFill>
                <a:latin typeface="Calibri"/>
              </a:rPr>
              <a:t>файла не отменяет необходимость представить справку в бумажном варианте (необходимо предусмотреть соответствующие положения в порядке представления справки)</a:t>
            </a:r>
          </a:p>
          <a:p>
            <a:pPr indent="292100">
              <a:lnSpc>
                <a:spcPct val="97000"/>
              </a:lnSpc>
              <a:spcAft>
                <a:spcPts val="840"/>
              </a:spcAft>
            </a:pPr>
            <a:r>
              <a:rPr lang="ru" sz="1900">
                <a:solidFill>
                  <a:srgbClr val="2E75B6"/>
                </a:solidFill>
                <a:latin typeface="Calibri"/>
              </a:rPr>
              <a:t>По общему правилу, справка подается один раз; уточненная справка также подается один раз</a:t>
            </a:r>
          </a:p>
          <a:p>
            <a:pPr indent="0">
              <a:lnSpc>
                <a:spcPct val="97000"/>
              </a:lnSpc>
              <a:spcAft>
                <a:spcPts val="840"/>
              </a:spcAft>
            </a:pPr>
            <a:r>
              <a:rPr lang="ru" sz="1900">
                <a:solidFill>
                  <a:srgbClr val="2E75B6"/>
                </a:solidFill>
                <a:latin typeface="Calibri"/>
              </a:rPr>
              <a:t>Уточненная справка подается в течение месяца со дня окончания декларационной кампании: подать уточненную справку в период декларационной кампании нельзя</a:t>
            </a:r>
          </a:p>
          <a:p>
            <a:pPr indent="0">
              <a:lnSpc>
                <a:spcPct val="97000"/>
              </a:lnSpc>
              <a:spcAft>
                <a:spcPts val="840"/>
              </a:spcAft>
            </a:pPr>
            <a:r>
              <a:rPr lang="ru" sz="1900">
                <a:solidFill>
                  <a:srgbClr val="2E75B6"/>
                </a:solidFill>
                <a:latin typeface="Calibri"/>
              </a:rPr>
              <a:t>Представление уточненных сведений предусматривает повторное представление только справки, в которой не отражены или не полностью отражены какие-либо сведения либо имеются ошибки</a:t>
            </a:r>
          </a:p>
          <a:p>
            <a:pPr indent="0">
              <a:lnSpc>
                <a:spcPct val="97000"/>
              </a:lnSpc>
              <a:spcAft>
                <a:spcPts val="840"/>
              </a:spcAft>
            </a:pPr>
            <a:r>
              <a:rPr lang="ru" sz="1900">
                <a:solidFill>
                  <a:srgbClr val="2E75B6"/>
                </a:solidFill>
                <a:latin typeface="Calibri"/>
              </a:rPr>
              <a:t>Обязательные для приложения к справке документы предусмотрены для разделов 2 и 4, все остальное -факультативно и по желанию декларанта; все приложения приобщаются к справке</a:t>
            </a:r>
          </a:p>
          <a:p>
            <a:pPr indent="292100">
              <a:lnSpc>
                <a:spcPct val="97000"/>
              </a:lnSpc>
              <a:spcAft>
                <a:spcPts val="1050"/>
              </a:spcAft>
            </a:pPr>
            <a:r>
              <a:rPr lang="ru" sz="1900">
                <a:solidFill>
                  <a:srgbClr val="2E75B6"/>
                </a:solidFill>
                <a:latin typeface="Calibri"/>
              </a:rPr>
              <a:t>При приеме справки необходимо оценивать ее форму: сдана ли с использованием СПО версии от 2.5.0</a:t>
            </a:r>
          </a:p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Сведения, представленные в период декларационной кампании служащим (работником), уволившимся до наступления срока размещения таких сведений, не подлежат опубликованию на официальном сайте в информационно-телекоммуникационной сети "Интернет"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096" y="0"/>
            <a:ext cx="731520" cy="691896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1344656" y="33528"/>
            <a:ext cx="359664" cy="26822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ru" b="1" sz="2800">
                <a:solidFill>
                  <a:srgbClr val="A9D18E"/>
                </a:solidFill>
                <a:latin typeface="Calibri"/>
              </a:rPr>
              <a:t>16</a:t>
            </a:r>
          </a:p>
        </p:txBody>
      </p:sp>
      <p:sp>
        <p:nvSpPr>
          <p:cNvPr id="4" name=""/>
          <p:cNvSpPr/>
          <p:nvPr/>
        </p:nvSpPr>
        <p:spPr>
          <a:xfrm>
            <a:off x="4197096" y="886968"/>
            <a:ext cx="3767328" cy="3017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ru" b="1" sz="2400">
                <a:solidFill>
                  <a:srgbClr val="70AD47"/>
                </a:solidFill>
                <a:latin typeface="Calibri"/>
              </a:rPr>
              <a:t>Титульный лист декларации</a:t>
            </a:r>
          </a:p>
        </p:txBody>
      </p:sp>
      <p:graphicFrame>
        <p:nvGraphicFramePr>
          <p:cNvPr id="5" name=""/>
          <p:cNvGraphicFramePr>
            <a:graphicFrameLocks noGrp="1"/>
          </p:cNvGraphicFramePr>
          <p:nvPr/>
        </p:nvGraphicFramePr>
        <p:xfrm>
          <a:off x="582168" y="1801368"/>
          <a:ext cx="10564368" cy="1508760"/>
        </p:xfrm>
        <a:graphic>
          <a:graphicData uri="http://schemas.openxmlformats.org/drawingml/2006/table">
            <a:tbl>
              <a:tblPr/>
              <a:tblGrid>
                <a:gridCol w="880872"/>
                <a:gridCol w="9683496"/>
              </a:tblGrid>
              <a:tr h="710184"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b="1" sz="5400">
                          <a:solidFill>
                            <a:srgbClr val="FFC000"/>
                          </a:solidFill>
                          <a:latin typeface="Arial Black"/>
                        </a:rPr>
                        <a:t>1.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just" indent="444500"/>
                      <a:r>
                        <a:rPr lang="ru" b="1" sz="1900">
                          <a:solidFill>
                            <a:srgbClr val="4472C4"/>
                          </a:solidFill>
                          <a:latin typeface="Calibri"/>
                        </a:rPr>
                        <a:t>СНИЛС с ноября 2013 года присваивается новорожденным в беззаявительном порядке</a:t>
                      </a:r>
                    </a:p>
                  </a:txBody>
                  <a:tcPr marL="0" marR="0" marT="0" marB="0" anchor="ctr"/>
                </a:tc>
              </a:tr>
              <a:tr h="798576"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b="1" sz="5400">
                          <a:solidFill>
                            <a:srgbClr val="FFC000"/>
                          </a:solidFill>
                          <a:latin typeface="Arial Black"/>
                        </a:rPr>
                        <a:t>2.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marL="408500" indent="0"/>
                      <a:r>
                        <a:rPr lang="ru" b="1" sz="1900">
                          <a:solidFill>
                            <a:srgbClr val="4472C4"/>
                          </a:solidFill>
                          <a:latin typeface="Calibri"/>
                        </a:rPr>
                        <a:t>«Титульной» является должность, при замещении которой возлагается обязанность представить декларацию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"/>
          <p:cNvSpPr/>
          <p:nvPr/>
        </p:nvSpPr>
        <p:spPr>
          <a:xfrm>
            <a:off x="576072" y="3813048"/>
            <a:ext cx="10750296" cy="5364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«Самозанятый» это обыденное понимание; по факту это применение специального налогового режима «Налог на профессиональный доход»</a:t>
            </a:r>
          </a:p>
        </p:txBody>
      </p:sp>
      <p:sp>
        <p:nvSpPr>
          <p:cNvPr id="7" name=""/>
          <p:cNvSpPr/>
          <p:nvPr/>
        </p:nvSpPr>
        <p:spPr>
          <a:xfrm>
            <a:off x="563880" y="4992624"/>
            <a:ext cx="11222736" cy="5364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/>
            <a:r>
              <a:rPr lang="ru" sz="1900">
                <a:solidFill>
                  <a:srgbClr val="2E75B6"/>
                </a:solidFill>
                <a:latin typeface="Calibri"/>
              </a:rPr>
              <a:t>Информацию о том, что лицо зарегистрировано в качестве индивидуального предпринимателя необходимо указывать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096" y="33528"/>
            <a:ext cx="716280" cy="646176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1341608" y="48768"/>
            <a:ext cx="359664" cy="25908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ru" b="1" sz="2800">
                <a:solidFill>
                  <a:srgbClr val="A9D18E"/>
                </a:solidFill>
                <a:latin typeface="Calibri"/>
              </a:rPr>
              <a:t>17</a:t>
            </a:r>
          </a:p>
        </p:txBody>
      </p:sp>
      <p:sp>
        <p:nvSpPr>
          <p:cNvPr id="4" name=""/>
          <p:cNvSpPr/>
          <p:nvPr/>
        </p:nvSpPr>
        <p:spPr>
          <a:xfrm>
            <a:off x="1496568" y="893064"/>
            <a:ext cx="9177528" cy="3017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ru" b="1" sz="2400">
                <a:solidFill>
                  <a:srgbClr val="70AD47"/>
                </a:solidFill>
                <a:latin typeface="Calibri"/>
              </a:rPr>
              <a:t>Указ Президента Российской Федерации от 10 декабря 2020 г. № 778</a:t>
            </a:r>
          </a:p>
        </p:txBody>
      </p:sp>
      <p:sp>
        <p:nvSpPr>
          <p:cNvPr id="5" name=""/>
          <p:cNvSpPr/>
          <p:nvPr/>
        </p:nvSpPr>
        <p:spPr>
          <a:xfrm>
            <a:off x="454152" y="1691640"/>
            <a:ext cx="10573512" cy="5364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b="1" sz="1900">
                <a:solidFill>
                  <a:srgbClr val="2E75B6"/>
                </a:solidFill>
                <a:latin typeface="Calibri"/>
              </a:rPr>
              <a:t>Необходимо самостоятельно ознакомиться с Федеральным законом от 2 августа 2019 г. № 259-ФЗ и Федеральным законом от 31 июля 2020 г. № 259-ФЗ</a:t>
            </a:r>
          </a:p>
        </p:txBody>
      </p:sp>
      <p:sp>
        <p:nvSpPr>
          <p:cNvPr id="6" name=""/>
          <p:cNvSpPr/>
          <p:nvPr/>
        </p:nvSpPr>
        <p:spPr>
          <a:xfrm>
            <a:off x="454152" y="2624328"/>
            <a:ext cx="11015472" cy="82600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К цифровой валюте не относятся бонусные баллы, бонусы на накопительных дисконтных картах, начисленные банками и иными организациями за пользование их услугами, в том числе в виде денежных средств («кешбэк сервис»)</a:t>
            </a:r>
          </a:p>
        </p:txBody>
      </p:sp>
      <p:sp>
        <p:nvSpPr>
          <p:cNvPr id="7" name=""/>
          <p:cNvSpPr/>
          <p:nvPr/>
        </p:nvSpPr>
        <p:spPr>
          <a:xfrm>
            <a:off x="463296" y="3816096"/>
            <a:ext cx="10390632" cy="53340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4472C4"/>
                </a:solidFill>
                <a:latin typeface="Calibri"/>
              </a:rPr>
              <a:t>Цифровые финансовые активы, утилитарные цифровые права и цифровая валюта с неоднородными признаками отражаются отдельными позициями</a:t>
            </a:r>
          </a:p>
        </p:txBody>
      </p:sp>
      <p:sp>
        <p:nvSpPr>
          <p:cNvPr id="8" name=""/>
          <p:cNvSpPr/>
          <p:nvPr/>
        </p:nvSpPr>
        <p:spPr>
          <a:xfrm>
            <a:off x="448056" y="4721352"/>
            <a:ext cx="10399776" cy="81381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/>
            <a:r>
              <a:rPr lang="ru" sz="1900">
                <a:solidFill>
                  <a:srgbClr val="4472C4"/>
                </a:solidFill>
                <a:latin typeface="Calibri"/>
              </a:rPr>
              <a:t>Уведомления подавались в применимых ситуациях до 30 июня 2021 года включительно;</a:t>
            </a:r>
          </a:p>
          <a:p>
            <a:pPr indent="0">
              <a:lnSpc>
                <a:spcPct val="96000"/>
              </a:lnSpc>
            </a:pPr>
            <a:r>
              <a:rPr lang="ru" sz="1900">
                <a:solidFill>
                  <a:srgbClr val="4472C4"/>
                </a:solidFill>
                <a:latin typeface="Calibri"/>
              </a:rPr>
              <a:t>с 1 июля 2021 года вступили в силу изменения в форму справки и подготовлена обновленная версия</a:t>
            </a:r>
          </a:p>
          <a:p>
            <a:pPr indent="0">
              <a:lnSpc>
                <a:spcPct val="96000"/>
              </a:lnSpc>
            </a:pPr>
            <a:r>
              <a:rPr lang="ru" sz="1900">
                <a:solidFill>
                  <a:srgbClr val="4472C4"/>
                </a:solidFill>
                <a:latin typeface="Calibri"/>
              </a:rPr>
              <a:t>СПО «Справки БК» </a:t>
            </a:r>
            <a:r>
              <a:rPr lang="en-US" sz="1900">
                <a:solidFill>
                  <a:srgbClr val="4472C4"/>
                </a:solidFill>
                <a:latin typeface="Calibri"/>
              </a:rPr>
              <a:t>(</a:t>
            </a:r>
            <a:r>
              <a:rPr lang="en-US" u="sng" sz="1900">
                <a:solidFill>
                  <a:srgbClr val="0563C1"/>
                </a:solidFill>
                <a:latin typeface="Calibri"/>
                <a:hlinkClick r:id="rLinkId0"/>
              </a:rPr>
              <a:t>http://www.kremlin.ru/structure/additional/12</a:t>
            </a:r>
            <a:r>
              <a:rPr lang="en-US" sz="1900">
                <a:solidFill>
                  <a:srgbClr val="4472C4"/>
                </a:solidFill>
                <a:latin typeface="Calibri"/>
              </a:rPr>
              <a:t>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4105656" y="902208"/>
            <a:ext cx="3983736" cy="28041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ru" b="1" sz="2400">
                <a:solidFill>
                  <a:srgbClr val="70AD47"/>
                </a:solidFill>
                <a:latin typeface="Calibri"/>
              </a:rPr>
              <a:t>Раздел 1. Сведения о доходах</a:t>
            </a:r>
          </a:p>
        </p:txBody>
      </p:sp>
      <p:graphicFrame>
        <p:nvGraphicFramePr>
          <p:cNvPr id="3" name=""/>
          <p:cNvGraphicFramePr>
            <a:graphicFrameLocks noGrp="1"/>
          </p:cNvGraphicFramePr>
          <p:nvPr/>
        </p:nvGraphicFramePr>
        <p:xfrm>
          <a:off x="2392680" y="1386840"/>
          <a:ext cx="7351776" cy="5334000"/>
        </p:xfrm>
        <a:graphic>
          <a:graphicData uri="http://schemas.openxmlformats.org/drawingml/2006/table">
            <a:tbl>
              <a:tblPr/>
              <a:tblGrid>
                <a:gridCol w="533400"/>
                <a:gridCol w="5346192"/>
                <a:gridCol w="1472184"/>
              </a:tblGrid>
              <a:tr h="606552"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spcBef>
                          <a:spcPts val="560"/>
                        </a:spcBef>
                      </a:pPr>
                      <a:r>
                        <a:rPr lang="en-US" sz="1200">
                          <a:solidFill>
                            <a:srgbClr val="4E4247"/>
                          </a:solidFill>
                          <a:latin typeface="Tahoma"/>
                        </a:rPr>
                        <a:t>N </a:t>
                      </a:r>
                      <a:r>
                        <a:rPr lang="ru" sz="1200">
                          <a:solidFill>
                            <a:srgbClr val="4E4247"/>
                          </a:solidFill>
                          <a:latin typeface="Tahoma"/>
                        </a:rPr>
                        <a:t>п/п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spcBef>
                          <a:spcPts val="560"/>
                        </a:spcBef>
                      </a:pPr>
                      <a:r>
                        <a:rPr lang="ru" sz="1200">
                          <a:solidFill>
                            <a:srgbClr val="040033"/>
                          </a:solidFill>
                          <a:latin typeface="Tahoma"/>
                        </a:rPr>
                        <a:t>Вид дохода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18000"/>
                        </a:lnSpc>
                      </a:pPr>
                      <a:r>
                        <a:rPr lang="ru" sz="1200">
                          <a:solidFill>
                            <a:srgbClr val="271119"/>
                          </a:solidFill>
                          <a:latin typeface="Tahoma"/>
                        </a:rPr>
                        <a:t>Величина дохода </a:t>
                      </a:r>
                      <a:r>
                        <a:rPr lang="ru" sz="1200">
                          <a:solidFill>
                            <a:srgbClr val="746FA4"/>
                          </a:solidFill>
                          <a:latin typeface="Tahoma"/>
                        </a:rPr>
                        <a:t>&lt;2&gt; </a:t>
                      </a:r>
                      <a:r>
                        <a:rPr lang="ru" sz="1200">
                          <a:solidFill>
                            <a:srgbClr val="4E4247"/>
                          </a:solidFill>
                          <a:latin typeface="Tahoma"/>
                        </a:rPr>
                        <a:t>(руб.)</a:t>
                      </a:r>
                    </a:p>
                  </a:txBody>
                  <a:tcPr marL="0" marR="0" marT="0" marB="0" anchor="ctr"/>
                </a:tc>
              </a:tr>
              <a:tr h="384048"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200">
                          <a:solidFill>
                            <a:srgbClr val="040033"/>
                          </a:solidFill>
                          <a:latin typeface="Tahoma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b="1" i="1" sz="2400">
                          <a:solidFill>
                            <a:srgbClr val="2B1C32"/>
                          </a:solidFill>
                          <a:latin typeface="Calibri"/>
                        </a:rPr>
                        <a:t>ъ</a:t>
                      </a:r>
                    </a:p>
                  </a:txBody>
                  <a:tcPr marL="0" marR="0" marT="0" marB="0" anchor="ctr"/>
                </a:tc>
              </a:tr>
              <a:tr h="411480"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200">
                          <a:solidFill>
                            <a:srgbClr val="040033"/>
                          </a:solidFill>
                          <a:latin typeface="Tahoma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Доход по основному месту работы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000"/>
                    </a:p>
                  </a:txBody>
                  <a:tcPr marL="0" marR="0" marT="0" marB="0"/>
                </a:tc>
              </a:tr>
              <a:tr h="411480"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Доход от педагогической и научной деятельности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000"/>
                    </a:p>
                  </a:txBody>
                  <a:tcPr marL="0" marR="0" marT="0" marB="0"/>
                </a:tc>
              </a:tr>
              <a:tr h="411480">
                <a:tc>
                  <a:txBody>
                    <a:bodyPr lIns="0" tIns="0" rIns="0" bIns="0">
                      <a:noAutofit/>
                    </a:bodyPr>
                    <a:p>
                      <a:pPr indent="215900"/>
                      <a:r>
                        <a:rPr lang="ru" i="1" sz="1200">
                          <a:solidFill>
                            <a:srgbClr val="2B1C32"/>
                          </a:solidFill>
                          <a:latin typeface="Tahoma"/>
                        </a:rPr>
                        <a:t>Ъ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Доход от иной творческой деятельности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000"/>
                    </a:p>
                  </a:txBody>
                  <a:tcPr marL="0" marR="0" marT="0" marB="0"/>
                </a:tc>
              </a:tr>
              <a:tr h="411480"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200">
                          <a:solidFill>
                            <a:srgbClr val="404040"/>
                          </a:solidFill>
                          <a:latin typeface="Tahoma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Доход от вкладов </a:t>
                      </a:r>
                      <a:r>
                        <a:rPr lang="ru" sz="1200">
                          <a:latin typeface="Tahoma"/>
                        </a:rPr>
                        <a:t>в </a:t>
                      </a: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банках </a:t>
                      </a:r>
                      <a:r>
                        <a:rPr lang="ru" sz="1200">
                          <a:solidFill>
                            <a:srgbClr val="0C4180"/>
                          </a:solidFill>
                          <a:latin typeface="Tahoma"/>
                        </a:rPr>
                        <a:t>и </a:t>
                      </a: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иных кредитных организациях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000"/>
                    </a:p>
                  </a:txBody>
                  <a:tcPr marL="0" marR="0" marT="0" marB="0"/>
                </a:tc>
              </a:tr>
              <a:tr h="661416">
                <a:tc>
                  <a:txBody>
                    <a:bodyPr lIns="0" tIns="0" rIns="0" bIns="0">
                      <a:noAutofit/>
                    </a:bodyPr>
                    <a:p>
                      <a:pPr indent="215900">
                        <a:spcBef>
                          <a:spcPts val="560"/>
                        </a:spcBef>
                      </a:pPr>
                      <a:r>
                        <a:rPr lang="ru" sz="1200">
                          <a:solidFill>
                            <a:srgbClr val="404040"/>
                          </a:solidFill>
                          <a:latin typeface="Tahoma"/>
                        </a:rPr>
                        <a:t>5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34000"/>
                        </a:lnSpc>
                      </a:pP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Доход от ценных бумаг и долей участия </a:t>
                      </a:r>
                      <a:r>
                        <a:rPr lang="ru" sz="1200">
                          <a:latin typeface="Tahoma"/>
                        </a:rPr>
                        <a:t>в </a:t>
                      </a: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коммерческих организациях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3200"/>
                    </a:p>
                  </a:txBody>
                  <a:tcPr marL="0" marR="0" marT="0" marB="0"/>
                </a:tc>
              </a:tr>
              <a:tr h="1618488"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spcBef>
                          <a:spcPts val="490"/>
                        </a:spcBef>
                      </a:pPr>
                      <a:r>
                        <a:rPr lang="ru" sz="1200">
                          <a:solidFill>
                            <a:srgbClr val="404040"/>
                          </a:solidFill>
                          <a:latin typeface="Tahoma"/>
                        </a:rPr>
                        <a:t>6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spcAft>
                          <a:spcPts val="1190"/>
                        </a:spcAft>
                      </a:pPr>
                      <a:r>
                        <a:rPr lang="ru" sz="1200">
                          <a:latin typeface="Tahoma"/>
                        </a:rPr>
                        <a:t>Иные </a:t>
                      </a: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доходы (указать вид дохода):</a:t>
                      </a:r>
                    </a:p>
                    <a:p>
                      <a:pPr indent="0">
                        <a:spcAft>
                          <a:spcPts val="1190"/>
                        </a:spcAft>
                      </a:pP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1)</a:t>
                      </a:r>
                    </a:p>
                    <a:p>
                      <a:pPr indent="0">
                        <a:spcAft>
                          <a:spcPts val="1190"/>
                        </a:spcAft>
                      </a:pP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2)</a:t>
                      </a:r>
                    </a:p>
                    <a:p>
                      <a:pPr indent="0"/>
                      <a:r>
                        <a:rPr lang="ru" sz="1200">
                          <a:latin typeface="Tahoma"/>
                        </a:rPr>
                        <a:t>3)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7700"/>
                    </a:p>
                  </a:txBody>
                  <a:tcPr marL="0" marR="0" marT="0" marB="0"/>
                </a:tc>
              </a:tr>
              <a:tr h="417576"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Итого доход за отчетный период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000"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3636264" y="4419600"/>
            <a:ext cx="381000" cy="743712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1344656" y="33528"/>
            <a:ext cx="356616" cy="26822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ru" b="1" sz="2800">
                <a:solidFill>
                  <a:srgbClr val="A9D18E"/>
                </a:solidFill>
                <a:latin typeface="Calibri"/>
              </a:rPr>
              <a:t>19</a:t>
            </a:r>
          </a:p>
        </p:txBody>
      </p:sp>
      <p:sp>
        <p:nvSpPr>
          <p:cNvPr id="4" name=""/>
          <p:cNvSpPr/>
          <p:nvPr/>
        </p:nvSpPr>
        <p:spPr>
          <a:xfrm>
            <a:off x="4105656" y="902208"/>
            <a:ext cx="3983736" cy="28041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ru" b="1" sz="2400">
                <a:solidFill>
                  <a:srgbClr val="70AD47"/>
                </a:solidFill>
                <a:latin typeface="Calibri"/>
              </a:rPr>
              <a:t>Раздел 1. Сведения о доходах</a:t>
            </a:r>
          </a:p>
        </p:txBody>
      </p:sp>
      <p:sp>
        <p:nvSpPr>
          <p:cNvPr id="5" name=""/>
          <p:cNvSpPr/>
          <p:nvPr/>
        </p:nvSpPr>
        <p:spPr>
          <a:xfrm>
            <a:off x="457200" y="1700784"/>
            <a:ext cx="9860280" cy="51816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Понятие «доход» в антикоррупционном законодательстве не тождественно понятию «доход» в налоговом законодательстве</a:t>
            </a:r>
          </a:p>
        </p:txBody>
      </p:sp>
      <p:sp>
        <p:nvSpPr>
          <p:cNvPr id="6" name=""/>
          <p:cNvSpPr/>
          <p:nvPr/>
        </p:nvSpPr>
        <p:spPr>
          <a:xfrm>
            <a:off x="640080" y="2615184"/>
            <a:ext cx="2898648" cy="521208"/>
          </a:xfrm>
          <a:prstGeom prst="rect">
            <a:avLst/>
          </a:prstGeom>
          <a:solidFill>
            <a:srgbClr val="70AD46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96000"/>
              </a:lnSpc>
            </a:pPr>
            <a:r>
              <a:rPr lang="ru" b="1" sz="1900">
                <a:solidFill>
                  <a:srgbClr val="FFFFFF"/>
                </a:solidFill>
                <a:latin typeface="Calibri"/>
              </a:rPr>
              <a:t>Доходы, предусмотренные строками 1-5</a:t>
            </a:r>
          </a:p>
        </p:txBody>
      </p:sp>
      <p:sp>
        <p:nvSpPr>
          <p:cNvPr id="7" name=""/>
          <p:cNvSpPr/>
          <p:nvPr/>
        </p:nvSpPr>
        <p:spPr>
          <a:xfrm>
            <a:off x="4300728" y="2602992"/>
            <a:ext cx="6961632" cy="141427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  <a:spcAft>
                <a:spcPts val="1260"/>
              </a:spcAft>
            </a:pPr>
            <a:r>
              <a:rPr lang="ru" sz="1900">
                <a:solidFill>
                  <a:srgbClr val="4472C4"/>
                </a:solidFill>
                <a:latin typeface="Calibri"/>
              </a:rPr>
              <a:t>ФНС России, ПФР России, Банк России, организации (физические лица), которые выплачивают денежные средства декларанту</a:t>
            </a:r>
          </a:p>
          <a:p>
            <a:pPr marL="975428" indent="0">
              <a:lnSpc>
                <a:spcPct val="97000"/>
              </a:lnSpc>
            </a:pPr>
            <a:r>
              <a:rPr lang="ru" b="1" sz="1400">
                <a:solidFill>
                  <a:srgbClr val="2E75B6"/>
                </a:solidFill>
                <a:latin typeface="Calibri"/>
              </a:rPr>
              <a:t>Как правило, организации (физические лица) являются одновременно налоговыми агентами, на которых возложены обязанности по исчислению, удержанию у налогоплательщика и перечислению налогов</a:t>
            </a:r>
          </a:p>
        </p:txBody>
      </p:sp>
      <p:sp>
        <p:nvSpPr>
          <p:cNvPr id="8" name=""/>
          <p:cNvSpPr/>
          <p:nvPr/>
        </p:nvSpPr>
        <p:spPr>
          <a:xfrm>
            <a:off x="1371600" y="4678680"/>
            <a:ext cx="1444752" cy="228600"/>
          </a:xfrm>
          <a:prstGeom prst="rect">
            <a:avLst/>
          </a:prstGeom>
          <a:solidFill>
            <a:srgbClr val="70AD46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ru" b="1" sz="1900">
                <a:solidFill>
                  <a:srgbClr val="FFFFFF"/>
                </a:solidFill>
                <a:latin typeface="Calibri"/>
              </a:rPr>
              <a:t>Иные доходы</a:t>
            </a:r>
          </a:p>
        </p:txBody>
      </p:sp>
      <p:sp>
        <p:nvSpPr>
          <p:cNvPr id="9" name=""/>
          <p:cNvSpPr/>
          <p:nvPr/>
        </p:nvSpPr>
        <p:spPr>
          <a:xfrm>
            <a:off x="4309872" y="4693920"/>
            <a:ext cx="3831336" cy="24384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900">
                <a:solidFill>
                  <a:srgbClr val="4472C4"/>
                </a:solidFill>
                <a:latin typeface="Calibri"/>
              </a:rPr>
              <a:t>От физических или юридических лиц</a:t>
            </a:r>
          </a:p>
        </p:txBody>
      </p:sp>
      <p:sp>
        <p:nvSpPr>
          <p:cNvPr id="10" name=""/>
          <p:cNvSpPr/>
          <p:nvPr/>
        </p:nvSpPr>
        <p:spPr>
          <a:xfrm>
            <a:off x="5312664" y="5327904"/>
            <a:ext cx="5266944" cy="40843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b="1" sz="1400">
                <a:solidFill>
                  <a:srgbClr val="4472C4"/>
                </a:solidFill>
                <a:latin typeface="Calibri"/>
              </a:rPr>
              <a:t>Некоторые доходы могут не облагаются налогом или лицо обязано самостоятельно уплатить налог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096" y="0"/>
            <a:ext cx="722376" cy="691896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384048" y="2496312"/>
            <a:ext cx="3255264" cy="3304032"/>
          </a:xfrm>
          <a:prstGeom prst="rect">
            <a:avLst/>
          </a:prstGeom>
        </p:spPr>
      </p:pic>
      <p:sp>
        <p:nvSpPr>
          <p:cNvPr id="4" name=""/>
          <p:cNvSpPr/>
          <p:nvPr/>
        </p:nvSpPr>
        <p:spPr>
          <a:xfrm>
            <a:off x="11512296" y="45720"/>
            <a:ext cx="185928" cy="26212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800">
                <a:solidFill>
                  <a:srgbClr val="A9D18E"/>
                </a:solidFill>
                <a:latin typeface="Calibri"/>
              </a:rPr>
              <a:t>2</a:t>
            </a:r>
          </a:p>
        </p:txBody>
      </p:sp>
      <p:sp>
        <p:nvSpPr>
          <p:cNvPr id="5" name=""/>
          <p:cNvSpPr/>
          <p:nvPr/>
        </p:nvSpPr>
        <p:spPr>
          <a:xfrm>
            <a:off x="5029200" y="947928"/>
            <a:ext cx="3374136" cy="64922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254000">
              <a:lnSpc>
                <a:spcPct val="97000"/>
              </a:lnSpc>
            </a:pPr>
            <a:r>
              <a:rPr lang="ru" b="1" sz="2400">
                <a:solidFill>
                  <a:srgbClr val="70AD47"/>
                </a:solidFill>
                <a:latin typeface="Calibri"/>
              </a:rPr>
              <a:t>Полномочия Минтруда России и антикоррупционные требования</a:t>
            </a:r>
          </a:p>
        </p:txBody>
      </p:sp>
      <p:sp>
        <p:nvSpPr>
          <p:cNvPr id="6" name=""/>
          <p:cNvSpPr/>
          <p:nvPr/>
        </p:nvSpPr>
        <p:spPr>
          <a:xfrm>
            <a:off x="4367784" y="2682240"/>
            <a:ext cx="630936" cy="5364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5400">
                <a:solidFill>
                  <a:srgbClr val="FFC000"/>
                </a:solidFill>
                <a:latin typeface="Arial Black"/>
              </a:rPr>
              <a:t>1.</a:t>
            </a:r>
          </a:p>
        </p:txBody>
      </p:sp>
      <p:sp>
        <p:nvSpPr>
          <p:cNvPr id="7" name=""/>
          <p:cNvSpPr/>
          <p:nvPr/>
        </p:nvSpPr>
        <p:spPr>
          <a:xfrm>
            <a:off x="5650992" y="2575560"/>
            <a:ext cx="5727192" cy="81991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b="1" sz="1900">
                <a:solidFill>
                  <a:srgbClr val="4472C4"/>
                </a:solidFill>
                <a:latin typeface="Calibri"/>
              </a:rPr>
              <a:t>Оказание консультативной и методической помощи в реализации требований антикоррупционного законодательства</a:t>
            </a:r>
          </a:p>
        </p:txBody>
      </p:sp>
      <p:sp>
        <p:nvSpPr>
          <p:cNvPr id="8" name=""/>
          <p:cNvSpPr/>
          <p:nvPr/>
        </p:nvSpPr>
        <p:spPr>
          <a:xfrm>
            <a:off x="5660136" y="3874008"/>
            <a:ext cx="5602224" cy="52120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b="1" sz="1900">
                <a:solidFill>
                  <a:srgbClr val="4472C4"/>
                </a:solidFill>
                <a:latin typeface="Calibri"/>
              </a:rPr>
              <a:t>Издание инструктивно-методических материалов по вопросам противодействия коррупции</a:t>
            </a:r>
          </a:p>
        </p:txBody>
      </p:sp>
      <p:sp>
        <p:nvSpPr>
          <p:cNvPr id="9" name=""/>
          <p:cNvSpPr/>
          <p:nvPr/>
        </p:nvSpPr>
        <p:spPr>
          <a:xfrm>
            <a:off x="4337304" y="5017008"/>
            <a:ext cx="661416" cy="54559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5400">
                <a:solidFill>
                  <a:srgbClr val="FFC000"/>
                </a:solidFill>
                <a:latin typeface="Arial Black"/>
              </a:rPr>
              <a:t>3.</a:t>
            </a:r>
          </a:p>
        </p:txBody>
      </p:sp>
      <p:sp>
        <p:nvSpPr>
          <p:cNvPr id="10" name=""/>
          <p:cNvSpPr/>
          <p:nvPr/>
        </p:nvSpPr>
        <p:spPr>
          <a:xfrm>
            <a:off x="5654040" y="4913376"/>
            <a:ext cx="5199888" cy="82600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6000"/>
              </a:lnSpc>
            </a:pPr>
            <a:r>
              <a:rPr lang="ru" b="1" sz="1900">
                <a:solidFill>
                  <a:srgbClr val="4472C4"/>
                </a:solidFill>
                <a:latin typeface="Calibri"/>
              </a:rPr>
              <a:t>Консультативно-методическое обеспечение мер, направленных на предупреждение коррупции в организациях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096" y="0"/>
            <a:ext cx="722376" cy="691896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2304288" y="1743456"/>
            <a:ext cx="332232" cy="637032"/>
          </a:xfrm>
          <a:prstGeom prst="rect">
            <a:avLst/>
          </a:prstGeom>
        </p:spPr>
      </p:pic>
      <p:sp>
        <p:nvSpPr>
          <p:cNvPr id="4" name=""/>
          <p:cNvSpPr/>
          <p:nvPr/>
        </p:nvSpPr>
        <p:spPr>
          <a:xfrm>
            <a:off x="11332464" y="45720"/>
            <a:ext cx="368808" cy="2651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800">
                <a:solidFill>
                  <a:srgbClr val="A9D18E"/>
                </a:solidFill>
                <a:latin typeface="Calibri"/>
              </a:rPr>
              <a:t>20</a:t>
            </a:r>
          </a:p>
        </p:txBody>
      </p:sp>
      <p:sp>
        <p:nvSpPr>
          <p:cNvPr id="5" name=""/>
          <p:cNvSpPr/>
          <p:nvPr/>
        </p:nvSpPr>
        <p:spPr>
          <a:xfrm>
            <a:off x="1496568" y="893064"/>
            <a:ext cx="9177528" cy="66751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97000"/>
              </a:lnSpc>
            </a:pPr>
            <a:r>
              <a:rPr lang="ru" b="1" sz="2400">
                <a:solidFill>
                  <a:srgbClr val="70AD47"/>
                </a:solidFill>
                <a:latin typeface="Calibri"/>
              </a:rPr>
              <a:t>Указ Президента Российской Федерации от 10 декабря 2020 г. № 778 (изменения в форму справки)</a:t>
            </a:r>
          </a:p>
        </p:txBody>
      </p:sp>
      <p:sp>
        <p:nvSpPr>
          <p:cNvPr id="6" name=""/>
          <p:cNvSpPr/>
          <p:nvPr/>
        </p:nvSpPr>
        <p:spPr>
          <a:xfrm>
            <a:off x="1048512" y="1978152"/>
            <a:ext cx="920496" cy="228600"/>
          </a:xfrm>
          <a:prstGeom prst="rect">
            <a:avLst/>
          </a:prstGeom>
          <a:solidFill>
            <a:srgbClr val="70AD46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1900">
                <a:solidFill>
                  <a:srgbClr val="FFFFFF"/>
                </a:solidFill>
                <a:latin typeface="Calibri"/>
              </a:rPr>
              <a:t>Раздел 1</a:t>
            </a:r>
          </a:p>
        </p:txBody>
      </p:sp>
      <p:sp>
        <p:nvSpPr>
          <p:cNvPr id="7" name=""/>
          <p:cNvSpPr/>
          <p:nvPr/>
        </p:nvSpPr>
        <p:spPr>
          <a:xfrm>
            <a:off x="1645920" y="2734056"/>
            <a:ext cx="9656064" cy="111252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just" indent="0">
              <a:lnSpc>
                <a:spcPct val="97000"/>
              </a:lnSpc>
            </a:pPr>
            <a:r>
              <a:rPr lang="ru" sz="1900">
                <a:solidFill>
                  <a:srgbClr val="4472C4"/>
                </a:solidFill>
                <a:latin typeface="Calibri"/>
              </a:rPr>
              <a:t>Доход, полученный в цифровой валюте, стоимость которой определяется в иностранной валюте, указывается в рублях путем пересчета стоимости полученной цифровой валюты, выраженной в иностранной валюте, в рубли по курсу Банка России, установленному на дату получения дохода</a:t>
            </a:r>
          </a:p>
        </p:txBody>
      </p:sp>
      <p:sp>
        <p:nvSpPr>
          <p:cNvPr id="8" name=""/>
          <p:cNvSpPr/>
          <p:nvPr/>
        </p:nvSpPr>
        <p:spPr>
          <a:xfrm>
            <a:off x="1664208" y="4233672"/>
            <a:ext cx="9204960" cy="82296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4472C4"/>
                </a:solidFill>
                <a:latin typeface="Calibri"/>
              </a:rPr>
              <a:t>В случае указания дохода от продажи цифрового финансового актива, цифровых прав и цифровой валюты дополнительно указываются дата отчуждения, сведения об операторе информационной системы (инвестиционной платформы) и вид цифровой валюты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11332464" y="33528"/>
            <a:ext cx="365760" cy="2651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800">
                <a:solidFill>
                  <a:srgbClr val="A9D18E"/>
                </a:solidFill>
                <a:latin typeface="Calibri"/>
              </a:rPr>
              <a:t>21</a:t>
            </a:r>
          </a:p>
        </p:txBody>
      </p:sp>
      <p:sp>
        <p:nvSpPr>
          <p:cNvPr id="3" name=""/>
          <p:cNvSpPr/>
          <p:nvPr/>
        </p:nvSpPr>
        <p:spPr>
          <a:xfrm>
            <a:off x="4105656" y="902208"/>
            <a:ext cx="3983736" cy="28041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>
              <a:spcBef>
                <a:spcPts val="2590"/>
              </a:spcBef>
            </a:pPr>
            <a:r>
              <a:rPr lang="ru" b="1" sz="2400">
                <a:solidFill>
                  <a:srgbClr val="70AD47"/>
                </a:solidFill>
                <a:latin typeface="Calibri"/>
              </a:rPr>
              <a:t>Раздел 1. Сведения о доходах</a:t>
            </a:r>
          </a:p>
        </p:txBody>
      </p:sp>
      <p:sp>
        <p:nvSpPr>
          <p:cNvPr id="4" name=""/>
          <p:cNvSpPr/>
          <p:nvPr/>
        </p:nvSpPr>
        <p:spPr>
          <a:xfrm>
            <a:off x="445008" y="1679448"/>
            <a:ext cx="11271504" cy="473354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  <a:spcAft>
                <a:spcPts val="770"/>
              </a:spcAft>
            </a:pPr>
            <a:r>
              <a:rPr lang="ru" sz="1900">
                <a:solidFill>
                  <a:srgbClr val="2E75B6"/>
                </a:solidFill>
                <a:latin typeface="Calibri"/>
              </a:rPr>
              <a:t>Служащий может применять «Налог на профессиональный доход» только в отношении сдачи в аренду (наем) жилых помещений (письмо Минтруда России от 19.04.2021 № 28-6/10/В-4623)</a:t>
            </a:r>
          </a:p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Больничные и проч. аналогичные выплаты необходимо указывать (до вычета налога);</a:t>
            </a:r>
          </a:p>
          <a:p>
            <a:pPr indent="0">
              <a:lnSpc>
                <a:spcPct val="97000"/>
              </a:lnSpc>
              <a:spcAft>
                <a:spcPts val="980"/>
              </a:spcAft>
            </a:pPr>
            <a:r>
              <a:rPr lang="ru" sz="1900">
                <a:solidFill>
                  <a:srgbClr val="2E75B6"/>
                </a:solidFill>
                <a:latin typeface="Calibri"/>
              </a:rPr>
              <a:t>информацию можно узнать в личном кабинете ФСС или в ЕПГУ</a:t>
            </a:r>
          </a:p>
          <a:p>
            <a:pPr indent="0">
              <a:lnSpc>
                <a:spcPct val="97000"/>
              </a:lnSpc>
              <a:spcAft>
                <a:spcPts val="980"/>
              </a:spcAft>
            </a:pPr>
            <a:r>
              <a:rPr lang="ru" sz="1900">
                <a:solidFill>
                  <a:srgbClr val="2E75B6"/>
                </a:solidFill>
                <a:latin typeface="Calibri"/>
              </a:rPr>
              <a:t>При определении необходимости отражения дохода смотрим на то, кто является собственником, а не на чей счет они зачислены</a:t>
            </a:r>
          </a:p>
          <a:p>
            <a:pPr indent="0">
              <a:lnSpc>
                <a:spcPct val="97000"/>
              </a:lnSpc>
              <a:spcAft>
                <a:spcPts val="980"/>
              </a:spcAft>
            </a:pPr>
            <a:r>
              <a:rPr lang="ru" sz="1900">
                <a:solidFill>
                  <a:srgbClr val="2E75B6"/>
                </a:solidFill>
                <a:latin typeface="Calibri"/>
              </a:rPr>
              <a:t>Для выигрышей в лотерею и проч. указывается выигрыш целиком: без вычета, например, ставки</a:t>
            </a:r>
          </a:p>
          <a:p>
            <a:pPr indent="0">
              <a:lnSpc>
                <a:spcPct val="97000"/>
              </a:lnSpc>
              <a:spcAft>
                <a:spcPts val="770"/>
              </a:spcAft>
            </a:pPr>
            <a:r>
              <a:rPr lang="ru" sz="1900">
                <a:solidFill>
                  <a:srgbClr val="2E75B6"/>
                </a:solidFill>
                <a:latin typeface="Calibri"/>
              </a:rPr>
              <a:t>Страховые выплаты подлежат отражению</a:t>
            </a:r>
          </a:p>
          <a:p>
            <a:pPr indent="0">
              <a:lnSpc>
                <a:spcPct val="97000"/>
              </a:lnSpc>
              <a:spcAft>
                <a:spcPts val="770"/>
              </a:spcAft>
            </a:pPr>
            <a:r>
              <a:rPr lang="ru" sz="1900">
                <a:solidFill>
                  <a:srgbClr val="2E75B6"/>
                </a:solidFill>
                <a:latin typeface="Calibri"/>
              </a:rPr>
              <a:t>При отражении дохода ориентируемся на правоустанавливающие документы: если в договоре несколько объектов и сумма одна, то отражаем одной позицией</a:t>
            </a:r>
          </a:p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Для дохода от ценных бумаг указываем положительный финансовый результат: в НДФЛ не позиция «Доход», а позиция «Налогооблагаемая база»;</a:t>
            </a:r>
          </a:p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Доход от ценных бумаг, в т.ч. в рамках ИИС, необходимо узнавать у брокера или управляющей компании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096" y="0"/>
            <a:ext cx="731520" cy="691896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1332464" y="33528"/>
            <a:ext cx="368808" cy="2651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800">
                <a:solidFill>
                  <a:srgbClr val="A9D18E"/>
                </a:solidFill>
                <a:latin typeface="Calibri"/>
              </a:rPr>
              <a:t>22</a:t>
            </a:r>
          </a:p>
        </p:txBody>
      </p:sp>
      <p:sp>
        <p:nvSpPr>
          <p:cNvPr id="4" name=""/>
          <p:cNvSpPr/>
          <p:nvPr/>
        </p:nvSpPr>
        <p:spPr>
          <a:xfrm>
            <a:off x="4105656" y="902208"/>
            <a:ext cx="3983736" cy="28041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ru" b="1" sz="2400">
                <a:solidFill>
                  <a:srgbClr val="70AD47"/>
                </a:solidFill>
                <a:latin typeface="Calibri"/>
              </a:rPr>
              <a:t>Раздел 1. Сведения о доходах</a:t>
            </a:r>
          </a:p>
        </p:txBody>
      </p:sp>
      <p:sp>
        <p:nvSpPr>
          <p:cNvPr id="5" name=""/>
          <p:cNvSpPr/>
          <p:nvPr/>
        </p:nvSpPr>
        <p:spPr>
          <a:xfrm>
            <a:off x="463296" y="1569720"/>
            <a:ext cx="11170920" cy="78638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Государственный сертификат на материнский (семейный) капитал указывается в случае если в отчетном периоде служащий (работник) или его супруга (супруг) распорядился средствами материнского (семейного) капитала в полном объеме либо частично</a:t>
            </a:r>
          </a:p>
        </p:txBody>
      </p:sp>
      <p:sp>
        <p:nvSpPr>
          <p:cNvPr id="6" name=""/>
          <p:cNvSpPr/>
          <p:nvPr/>
        </p:nvSpPr>
        <p:spPr>
          <a:xfrm>
            <a:off x="445008" y="2779776"/>
            <a:ext cx="11039856" cy="107899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  <a:spcAft>
                <a:spcPts val="1330"/>
              </a:spcAft>
            </a:pPr>
            <a:r>
              <a:rPr lang="ru" sz="1900">
                <a:solidFill>
                  <a:srgbClr val="2E75B6"/>
                </a:solidFill>
                <a:latin typeface="Calibri"/>
              </a:rPr>
              <a:t>Денежные средства в виде кредитов (займов) в разделе 1 справки не указываются</a:t>
            </a:r>
          </a:p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Денежные средства в виде переводов между своими счетами, по общему правилу, в разделе 1 справки не указываются</a:t>
            </a:r>
          </a:p>
        </p:txBody>
      </p:sp>
      <p:sp>
        <p:nvSpPr>
          <p:cNvPr id="7" name=""/>
          <p:cNvSpPr/>
          <p:nvPr/>
        </p:nvSpPr>
        <p:spPr>
          <a:xfrm>
            <a:off x="445008" y="4172712"/>
            <a:ext cx="5873496" cy="2316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900">
                <a:solidFill>
                  <a:srgbClr val="2E75B6"/>
                </a:solidFill>
                <a:latin typeface="Calibri"/>
              </a:rPr>
              <a:t>Доход от сдачи квартиры в аренду подлежит отражению</a:t>
            </a:r>
          </a:p>
        </p:txBody>
      </p:sp>
      <p:sp>
        <p:nvSpPr>
          <p:cNvPr id="8" name=""/>
          <p:cNvSpPr/>
          <p:nvPr/>
        </p:nvSpPr>
        <p:spPr>
          <a:xfrm>
            <a:off x="448056" y="4788408"/>
            <a:ext cx="10506456" cy="82600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Участие декларанта в конкурсах с подарками не требует отражения информации о полученном в натуральной форме подарка, если натуральная форма предусмотрена соответствующими правилами (см. п. 63 Методических рекомендаций)</a:t>
            </a:r>
          </a:p>
        </p:txBody>
      </p:sp>
      <p:sp>
        <p:nvSpPr>
          <p:cNvPr id="9" name=""/>
          <p:cNvSpPr/>
          <p:nvPr/>
        </p:nvSpPr>
        <p:spPr>
          <a:xfrm>
            <a:off x="466344" y="6001512"/>
            <a:ext cx="10539984" cy="2468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900">
                <a:solidFill>
                  <a:srgbClr val="2E75B6"/>
                </a:solidFill>
                <a:latin typeface="Calibri"/>
              </a:rPr>
              <a:t>В части компенсаций общее правило: если есть отчетность, то не доход, если отчетности нет, то доход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096" y="0"/>
            <a:ext cx="731520" cy="691896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1332464" y="33528"/>
            <a:ext cx="365760" cy="26822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800">
                <a:solidFill>
                  <a:srgbClr val="A9D18E"/>
                </a:solidFill>
                <a:latin typeface="Calibri"/>
              </a:rPr>
              <a:t>23</a:t>
            </a:r>
          </a:p>
        </p:txBody>
      </p:sp>
      <p:sp>
        <p:nvSpPr>
          <p:cNvPr id="4" name=""/>
          <p:cNvSpPr/>
          <p:nvPr/>
        </p:nvSpPr>
        <p:spPr>
          <a:xfrm>
            <a:off x="4105656" y="902208"/>
            <a:ext cx="3983736" cy="28041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ru" b="1" sz="2400">
                <a:solidFill>
                  <a:srgbClr val="70AD47"/>
                </a:solidFill>
                <a:latin typeface="Calibri"/>
              </a:rPr>
              <a:t>Раздел 1. Сведения о доходах</a:t>
            </a:r>
          </a:p>
        </p:txBody>
      </p:sp>
      <p:sp>
        <p:nvSpPr>
          <p:cNvPr id="5" name=""/>
          <p:cNvSpPr/>
          <p:nvPr/>
        </p:nvSpPr>
        <p:spPr>
          <a:xfrm>
            <a:off x="448056" y="1728216"/>
            <a:ext cx="11140440" cy="5364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В разделе 1 указывается любой доход вне зависимости от размера, в т.ч. полученный в качестве подарка на день рождения или иной праздник (пп. 16 п. 60 Методических рекомендаций)</a:t>
            </a:r>
          </a:p>
        </p:txBody>
      </p:sp>
      <p:sp>
        <p:nvSpPr>
          <p:cNvPr id="6" name=""/>
          <p:cNvSpPr/>
          <p:nvPr/>
        </p:nvSpPr>
        <p:spPr>
          <a:xfrm>
            <a:off x="448056" y="2785872"/>
            <a:ext cx="11113008" cy="19842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Возвращенные (или предоставленные) денежные средства на покупку товаров, работ и услуг для третьих лиц не являются доходом, если факт такой оплаты может быть подтвержден (ситуация с родительским комитетом).</a:t>
            </a:r>
          </a:p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«Возвратность» денежных средств может быть подтверждена декларантом любым способом, в противном случае презюмируется, что средства не являются возвратными.</a:t>
            </a:r>
          </a:p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Подтверждающие доход документы в обязательном порядке не прикладываются; обязательные документы предусмотрены в разделах 2 и 4 справки</a:t>
            </a:r>
          </a:p>
        </p:txBody>
      </p:sp>
      <p:sp>
        <p:nvSpPr>
          <p:cNvPr id="7" name=""/>
          <p:cNvSpPr/>
          <p:nvPr/>
        </p:nvSpPr>
        <p:spPr>
          <a:xfrm>
            <a:off x="454152" y="5273040"/>
            <a:ext cx="10622280" cy="110947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В Методических рекомендациях предусмотрены положения относительно федеральных нормативных правовых актов и соответствующих выплат</a:t>
            </a:r>
          </a:p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В отношении региональных, муниципальных выплат или гарантий, предоставляемых организацией самостоятельно, необходимо использовать аналогичные подходы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11301984" y="33528"/>
            <a:ext cx="405384" cy="4175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r" indent="0"/>
            <a:r>
              <a:rPr lang="ru" b="1" sz="2800">
                <a:solidFill>
                  <a:srgbClr val="A9D18E"/>
                </a:solidFill>
                <a:latin typeface="Calibri"/>
              </a:rPr>
              <a:t>24</a:t>
            </a:r>
          </a:p>
        </p:txBody>
      </p:sp>
      <p:sp>
        <p:nvSpPr>
          <p:cNvPr id="3" name=""/>
          <p:cNvSpPr/>
          <p:nvPr/>
        </p:nvSpPr>
        <p:spPr>
          <a:xfrm>
            <a:off x="4053840" y="902208"/>
            <a:ext cx="4090416" cy="28651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ru" b="1" sz="2400">
                <a:solidFill>
                  <a:srgbClr val="70AD47"/>
                </a:solidFill>
                <a:latin typeface="Calibri"/>
              </a:rPr>
              <a:t>Раздел 2. Сведения о расходах</a:t>
            </a:r>
          </a:p>
        </p:txBody>
      </p:sp>
      <p:graphicFrame>
        <p:nvGraphicFramePr>
          <p:cNvPr id="4" name=""/>
          <p:cNvGraphicFramePr>
            <a:graphicFrameLocks noGrp="1"/>
          </p:cNvGraphicFramePr>
          <p:nvPr/>
        </p:nvGraphicFramePr>
        <p:xfrm>
          <a:off x="2255520" y="1490472"/>
          <a:ext cx="7650480" cy="868680"/>
        </p:xfrm>
        <a:graphic>
          <a:graphicData uri="http://schemas.openxmlformats.org/drawingml/2006/table">
            <a:tbl>
              <a:tblPr/>
              <a:tblGrid>
                <a:gridCol w="478536"/>
                <a:gridCol w="1801368"/>
                <a:gridCol w="1402080"/>
                <a:gridCol w="2429256"/>
                <a:gridCol w="1539240"/>
              </a:tblGrid>
              <a:tr h="868680"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spcBef>
                          <a:spcPts val="630"/>
                        </a:spcBef>
                        <a:spcAft>
                          <a:spcPts val="210"/>
                        </a:spcAft>
                      </a:pPr>
                      <a:r>
                        <a:rPr lang="en-US" sz="1200">
                          <a:solidFill>
                            <a:srgbClr val="5A0009"/>
                          </a:solidFill>
                          <a:latin typeface="Tahoma"/>
                        </a:rPr>
                        <a:t>N </a:t>
                      </a:r>
                      <a:r>
                        <a:rPr lang="ru" sz="1200">
                          <a:solidFill>
                            <a:srgbClr val="5A0009"/>
                          </a:solidFill>
                          <a:latin typeface="Tahoma"/>
                        </a:rPr>
                        <a:t>п/</a:t>
                      </a:r>
                    </a:p>
                    <a:p>
                      <a:pPr algn="ctr" indent="0"/>
                      <a:r>
                        <a:rPr lang="ru" sz="1200">
                          <a:solidFill>
                            <a:srgbClr val="05004E"/>
                          </a:solidFill>
                          <a:latin typeface="Tahoma"/>
                        </a:rPr>
                        <a:t>п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24000"/>
                        </a:lnSpc>
                        <a:spcBef>
                          <a:spcPts val="630"/>
                        </a:spcBef>
                      </a:pP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Вид приобретенного имущества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38000"/>
                        </a:lnSpc>
                        <a:spcBef>
                          <a:spcPts val="630"/>
                        </a:spcBef>
                      </a:pP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Сумма сделки </a:t>
                      </a:r>
                      <a:r>
                        <a:rPr lang="ru" sz="1200">
                          <a:solidFill>
                            <a:srgbClr val="4E4247"/>
                          </a:solidFill>
                          <a:latin typeface="Tahoma"/>
                        </a:rPr>
                        <a:t>(руб.)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24000"/>
                        </a:lnSpc>
                      </a:pP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Источник получения средств, за счет которых приобретено имущество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24000"/>
                        </a:lnSpc>
                        <a:spcBef>
                          <a:spcPts val="630"/>
                        </a:spcBef>
                      </a:pP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Основание </a:t>
                      </a:r>
                      <a:r>
                        <a:rPr lang="ru" sz="1200">
                          <a:solidFill>
                            <a:srgbClr val="271119"/>
                          </a:solidFill>
                          <a:latin typeface="Tahoma"/>
                        </a:rPr>
                        <a:t>приобретения </a:t>
                      </a:r>
                      <a:r>
                        <a:rPr lang="ru" sz="1200">
                          <a:solidFill>
                            <a:srgbClr val="746FA4"/>
                          </a:solidFill>
                          <a:latin typeface="Tahoma"/>
                        </a:rPr>
                        <a:t>&lt;2&gt;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"/>
          <p:cNvSpPr/>
          <p:nvPr/>
        </p:nvSpPr>
        <p:spPr>
          <a:xfrm>
            <a:off x="524256" y="2572512"/>
            <a:ext cx="10460736" cy="39806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  <a:spcAft>
                <a:spcPts val="1190"/>
              </a:spcAft>
            </a:pPr>
            <a:r>
              <a:rPr lang="ru" sz="1900">
                <a:solidFill>
                  <a:srgbClr val="2E75B6"/>
                </a:solidFill>
                <a:latin typeface="Calibri"/>
              </a:rPr>
              <a:t>Данный раздел заполняется только в случае отдельных сделок, совершенных в отчетном периоде, расходы по которым превышают трехгодовой общий доход</a:t>
            </a:r>
          </a:p>
          <a:p>
            <a:pPr indent="88900">
              <a:lnSpc>
                <a:spcPct val="97000"/>
              </a:lnSpc>
              <a:spcAft>
                <a:spcPts val="1190"/>
              </a:spcAft>
            </a:pPr>
            <a:r>
              <a:rPr lang="ru" sz="1900">
                <a:solidFill>
                  <a:srgbClr val="4472C4"/>
                </a:solidFill>
                <a:latin typeface="Calibri"/>
              </a:rPr>
              <a:t>Заполнение раздела при отсутствии оснований не является правонарушением</a:t>
            </a:r>
          </a:p>
          <a:p>
            <a:pPr indent="0">
              <a:lnSpc>
                <a:spcPct val="97000"/>
              </a:lnSpc>
              <a:spcAft>
                <a:spcPts val="1190"/>
              </a:spcAft>
            </a:pPr>
            <a:r>
              <a:rPr lang="ru" sz="1900">
                <a:solidFill>
                  <a:srgbClr val="2E75B6"/>
                </a:solidFill>
                <a:latin typeface="Calibri"/>
              </a:rPr>
              <a:t>Доход несовершеннолетнего ребенка при расчете общего дохода не учитывается, но может являться источником</a:t>
            </a:r>
          </a:p>
          <a:p>
            <a:pPr indent="0">
              <a:lnSpc>
                <a:spcPct val="97000"/>
              </a:lnSpc>
              <a:spcAft>
                <a:spcPts val="1190"/>
              </a:spcAft>
            </a:pPr>
            <a:r>
              <a:rPr lang="ru" sz="1900">
                <a:solidFill>
                  <a:srgbClr val="2E75B6"/>
                </a:solidFill>
                <a:latin typeface="Calibri"/>
              </a:rPr>
              <a:t>Общий доход рассчитывается только в случае, если на момент совершения сделки, уже три отчетных периода как декларанты находятся в браке</a:t>
            </a:r>
          </a:p>
          <a:p>
            <a:pPr indent="0">
              <a:lnSpc>
                <a:spcPct val="97000"/>
              </a:lnSpc>
              <a:spcAft>
                <a:spcPts val="1190"/>
              </a:spcAft>
            </a:pPr>
            <a:r>
              <a:rPr lang="ru" sz="1900">
                <a:solidFill>
                  <a:srgbClr val="2E75B6"/>
                </a:solidFill>
                <a:latin typeface="Calibri"/>
              </a:rPr>
              <a:t>Если супругой (супругом) служащего (работника) сделка совершена до брака, то такая сделка не отражается</a:t>
            </a:r>
          </a:p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Если лицом сделка совершена до поступления на службу (работу), то такая сделка не отражается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11332464" y="45720"/>
            <a:ext cx="362712" cy="2651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800">
                <a:solidFill>
                  <a:srgbClr val="A9D18E"/>
                </a:solidFill>
                <a:latin typeface="Calibri"/>
              </a:rPr>
              <a:t>25</a:t>
            </a:r>
          </a:p>
        </p:txBody>
      </p:sp>
      <p:sp>
        <p:nvSpPr>
          <p:cNvPr id="3" name=""/>
          <p:cNvSpPr/>
          <p:nvPr/>
        </p:nvSpPr>
        <p:spPr>
          <a:xfrm>
            <a:off x="188976" y="313944"/>
            <a:ext cx="10485120" cy="124663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spcAft>
                <a:spcPts val="490"/>
              </a:spcAft>
            </a:pPr>
            <a:r>
              <a:rPr lang="ru" sz="3400">
                <a:solidFill>
                  <a:srgbClr val="68ADB1"/>
                </a:solidFill>
                <a:latin typeface="Arial"/>
              </a:rPr>
              <a:t>9</a:t>
            </a:r>
          </a:p>
          <a:p>
            <a:pPr algn="ctr" indent="0">
              <a:lnSpc>
                <a:spcPct val="97000"/>
              </a:lnSpc>
            </a:pPr>
            <a:r>
              <a:rPr lang="ru" b="1" sz="2400">
                <a:solidFill>
                  <a:srgbClr val="70AD47"/>
                </a:solidFill>
                <a:latin typeface="Calibri"/>
              </a:rPr>
              <a:t>Указ Президента Российской Федерации от 10 декабря 2020 г. № 778 (изменения в форму справки)</a:t>
            </a:r>
          </a:p>
        </p:txBody>
      </p:sp>
      <p:sp>
        <p:nvSpPr>
          <p:cNvPr id="4" name=""/>
          <p:cNvSpPr/>
          <p:nvPr/>
        </p:nvSpPr>
        <p:spPr>
          <a:xfrm>
            <a:off x="1048512" y="1975104"/>
            <a:ext cx="917448" cy="231648"/>
          </a:xfrm>
          <a:prstGeom prst="rect">
            <a:avLst/>
          </a:prstGeom>
          <a:solidFill>
            <a:srgbClr val="70AD46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1900">
                <a:solidFill>
                  <a:srgbClr val="FFFFFF"/>
                </a:solidFill>
                <a:latin typeface="Calibri"/>
              </a:rPr>
              <a:t>Раздел 2</a:t>
            </a:r>
          </a:p>
        </p:txBody>
      </p:sp>
      <p:sp>
        <p:nvSpPr>
          <p:cNvPr id="5" name=""/>
          <p:cNvSpPr/>
          <p:nvPr/>
        </p:nvSpPr>
        <p:spPr>
          <a:xfrm>
            <a:off x="1648968" y="2718816"/>
            <a:ext cx="9762744" cy="34320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  <a:spcAft>
                <a:spcPts val="1540"/>
              </a:spcAft>
            </a:pPr>
            <a:r>
              <a:rPr lang="ru" sz="1900">
                <a:solidFill>
                  <a:srgbClr val="4472C4"/>
                </a:solidFill>
                <a:latin typeface="Calibri"/>
              </a:rPr>
              <a:t>В отношении цифровых финансовых активов в качестве основания приобретения указываются реквизиты записи о цифровых финансовых активах в информационной системе, в которой осуществляется выпуск цифровых финансовых активов, и прикладывается выписка из данной информационной системы</a:t>
            </a:r>
          </a:p>
          <a:p>
            <a:pPr indent="0">
              <a:lnSpc>
                <a:spcPct val="97000"/>
              </a:lnSpc>
              <a:spcAft>
                <a:spcPts val="1540"/>
              </a:spcAft>
            </a:pPr>
            <a:r>
              <a:rPr lang="ru" sz="1900">
                <a:solidFill>
                  <a:srgbClr val="4472C4"/>
                </a:solidFill>
                <a:latin typeface="Calibri"/>
              </a:rPr>
              <a:t>В отношении цифровой валюты в качестве основания приобретения указываются идентификационный номер и дата транзакции и прикладывается выписка о транзакции при ее наличии по применимому праву</a:t>
            </a:r>
          </a:p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4472C4"/>
                </a:solidFill>
                <a:latin typeface="Calibri"/>
              </a:rPr>
              <a:t>В отношении сделок по приобретению цифровых финансовых активов и цифровой валюты к справке прилагаются документы (при их наличии), подтверждающие сумму сделки и (или) содержащие информацию о второй стороне сделки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096" y="0"/>
            <a:ext cx="731520" cy="691896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4053840" y="33528"/>
            <a:ext cx="7650480" cy="24993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r" indent="0"/>
            <a:r>
              <a:rPr lang="ru" b="1" u="sng" sz="2800">
                <a:solidFill>
                  <a:srgbClr val="A9D18E"/>
                </a:solidFill>
                <a:latin typeface="Calibri"/>
              </a:rPr>
              <a:t>26</a:t>
            </a:r>
          </a:p>
        </p:txBody>
      </p:sp>
      <p:sp>
        <p:nvSpPr>
          <p:cNvPr id="4" name=""/>
          <p:cNvSpPr/>
          <p:nvPr/>
        </p:nvSpPr>
        <p:spPr>
          <a:xfrm>
            <a:off x="4053840" y="920496"/>
            <a:ext cx="7540752" cy="26822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ru" b="1" sz="2400">
                <a:solidFill>
                  <a:srgbClr val="70AD47"/>
                </a:solidFill>
                <a:latin typeface="Calibri"/>
              </a:rPr>
              <a:t>Раздел 2. Сведения о расходах</a:t>
            </a:r>
          </a:p>
        </p:txBody>
      </p:sp>
      <p:sp>
        <p:nvSpPr>
          <p:cNvPr id="5" name=""/>
          <p:cNvSpPr/>
          <p:nvPr/>
        </p:nvSpPr>
        <p:spPr>
          <a:xfrm>
            <a:off x="451104" y="1548384"/>
            <a:ext cx="11100816" cy="111556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В случае приобретения служащим (работником) и его супругой (супругом) соответствующего объекта имущества в долевую собственность (не определен единственный покупатель в договоре) данный раздел заполняется в справках обоих лиц (аналогично в отношении несовершеннолетних детей). При этом в графе "Сумма сделки" применимых справок рекомендуется указывать полную стоимость</a:t>
            </a:r>
          </a:p>
        </p:txBody>
      </p:sp>
      <p:sp>
        <p:nvSpPr>
          <p:cNvPr id="6" name=""/>
          <p:cNvSpPr/>
          <p:nvPr/>
        </p:nvSpPr>
        <p:spPr>
          <a:xfrm>
            <a:off x="451104" y="3026664"/>
            <a:ext cx="11131296" cy="164896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  <a:spcAft>
                <a:spcPts val="1260"/>
              </a:spcAft>
            </a:pPr>
            <a:r>
              <a:rPr lang="ru" sz="1900">
                <a:solidFill>
                  <a:srgbClr val="2E75B6"/>
                </a:solidFill>
                <a:latin typeface="Calibri"/>
              </a:rPr>
              <a:t>В отношении ценных бумаг смотрим на стоимость их приобретения, а не номинальную стоимость (для анализа можно пользоваться открытыми источниками)</a:t>
            </a:r>
          </a:p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Федеральным законом № 230-ФЗ предусмотрен конкретный перечень сделок, которые требуют отражения в справке. При определении стоимости смотрим на объект приобретения, дополнительные услуги / товары не учитываются</a:t>
            </a:r>
          </a:p>
        </p:txBody>
      </p:sp>
      <p:sp>
        <p:nvSpPr>
          <p:cNvPr id="7" name=""/>
          <p:cNvSpPr/>
          <p:nvPr/>
        </p:nvSpPr>
        <p:spPr>
          <a:xfrm>
            <a:off x="463296" y="4977384"/>
            <a:ext cx="8741664" cy="23469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900">
                <a:solidFill>
                  <a:srgbClr val="2E75B6"/>
                </a:solidFill>
                <a:latin typeface="Calibri"/>
              </a:rPr>
              <a:t>Копии документов предоставляются с учетом положения сноски к разделу 2 справки</a:t>
            </a:r>
          </a:p>
        </p:txBody>
      </p:sp>
      <p:sp>
        <p:nvSpPr>
          <p:cNvPr id="8" name=""/>
          <p:cNvSpPr/>
          <p:nvPr/>
        </p:nvSpPr>
        <p:spPr>
          <a:xfrm>
            <a:off x="457200" y="5535168"/>
            <a:ext cx="10546080" cy="5364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Из трехгодового общего дохода не вычитаем никакие расходы: ни на ЖКХ, ни на еду, ни на что-то еще (если есть обоснованные сомнения, то проводим контроль)</a:t>
            </a:r>
          </a:p>
        </p:txBody>
      </p:sp>
      <p:sp>
        <p:nvSpPr>
          <p:cNvPr id="9" name=""/>
          <p:cNvSpPr/>
          <p:nvPr/>
        </p:nvSpPr>
        <p:spPr>
          <a:xfrm>
            <a:off x="451104" y="6397752"/>
            <a:ext cx="10101072" cy="2468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900">
                <a:solidFill>
                  <a:srgbClr val="2E75B6"/>
                </a:solidFill>
                <a:latin typeface="Calibri"/>
              </a:rPr>
              <a:t>Заполненный раздел 2 справки не является сам по себе основанием для осуществления контроля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096" y="0"/>
            <a:ext cx="731520" cy="691896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1332464" y="60960"/>
            <a:ext cx="368808" cy="2651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800">
                <a:solidFill>
                  <a:srgbClr val="A9D18E"/>
                </a:solidFill>
                <a:latin typeface="Calibri"/>
              </a:rPr>
              <a:t>27</a:t>
            </a:r>
          </a:p>
        </p:txBody>
      </p:sp>
      <p:sp>
        <p:nvSpPr>
          <p:cNvPr id="4" name=""/>
          <p:cNvSpPr/>
          <p:nvPr/>
        </p:nvSpPr>
        <p:spPr>
          <a:xfrm>
            <a:off x="3849624" y="905256"/>
            <a:ext cx="4517136" cy="3017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400">
                <a:solidFill>
                  <a:srgbClr val="70AD47"/>
                </a:solidFill>
                <a:latin typeface="Calibri"/>
              </a:rPr>
              <a:t>Раздел 3. Сведения об имуществе</a:t>
            </a:r>
          </a:p>
        </p:txBody>
      </p:sp>
      <p:graphicFrame>
        <p:nvGraphicFramePr>
          <p:cNvPr id="5" name=""/>
          <p:cNvGraphicFramePr>
            <a:graphicFrameLocks noGrp="1"/>
          </p:cNvGraphicFramePr>
          <p:nvPr/>
        </p:nvGraphicFramePr>
        <p:xfrm>
          <a:off x="2267712" y="1447800"/>
          <a:ext cx="7647432" cy="865632"/>
        </p:xfrm>
        <a:graphic>
          <a:graphicData uri="http://schemas.openxmlformats.org/drawingml/2006/table">
            <a:tbl>
              <a:tblPr/>
              <a:tblGrid>
                <a:gridCol w="478536"/>
                <a:gridCol w="1533144"/>
                <a:gridCol w="1286256"/>
                <a:gridCol w="1335024"/>
                <a:gridCol w="1048512"/>
                <a:gridCol w="1965960"/>
              </a:tblGrid>
              <a:tr h="865632"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24000"/>
                        </a:lnSpc>
                        <a:spcBef>
                          <a:spcPts val="560"/>
                        </a:spcBef>
                      </a:pPr>
                      <a:r>
                        <a:rPr lang="en-US" sz="1200">
                          <a:solidFill>
                            <a:srgbClr val="5A0009"/>
                          </a:solidFill>
                          <a:latin typeface="Tahoma"/>
                        </a:rPr>
                        <a:t>N </a:t>
                      </a:r>
                      <a:r>
                        <a:rPr lang="ru" sz="1200">
                          <a:solidFill>
                            <a:srgbClr val="5A0009"/>
                          </a:solidFill>
                          <a:latin typeface="Tahoma"/>
                        </a:rPr>
                        <a:t>п/ </a:t>
                      </a:r>
                      <a:r>
                        <a:rPr lang="ru" sz="1200">
                          <a:solidFill>
                            <a:srgbClr val="05004E"/>
                          </a:solidFill>
                          <a:latin typeface="Tahoma"/>
                        </a:rPr>
                        <a:t>п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24000"/>
                        </a:lnSpc>
                      </a:pPr>
                      <a:r>
                        <a:rPr lang="ru" sz="1200">
                          <a:solidFill>
                            <a:srgbClr val="404040"/>
                          </a:solidFill>
                          <a:latin typeface="Tahoma"/>
                        </a:rPr>
                        <a:t>Вид </a:t>
                      </a:r>
                      <a:r>
                        <a:rPr lang="ru" sz="1200">
                          <a:solidFill>
                            <a:srgbClr val="5F5C5A"/>
                          </a:solidFill>
                          <a:latin typeface="Tahoma"/>
                        </a:rPr>
                        <a:t>и </a:t>
                      </a: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наименование имущества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23000"/>
                        </a:lnSpc>
                        <a:spcBef>
                          <a:spcPts val="630"/>
                        </a:spcBef>
                      </a:pPr>
                      <a:r>
                        <a:rPr lang="ru" sz="1200">
                          <a:solidFill>
                            <a:srgbClr val="040033"/>
                          </a:solidFill>
                          <a:latin typeface="Tahoma"/>
                        </a:rPr>
                        <a:t>Вид </a:t>
                      </a: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собственности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24000"/>
                        </a:lnSpc>
                        <a:spcBef>
                          <a:spcPts val="560"/>
                        </a:spcBef>
                      </a:pP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Местонахожде </a:t>
                      </a:r>
                      <a:r>
                        <a:rPr lang="ru" sz="1200">
                          <a:solidFill>
                            <a:srgbClr val="38030D"/>
                          </a:solidFill>
                          <a:latin typeface="Tahoma"/>
                        </a:rPr>
                        <a:t>ние </a:t>
                      </a: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(адрес)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24000"/>
                        </a:lnSpc>
                        <a:spcBef>
                          <a:spcPts val="560"/>
                        </a:spcBef>
                      </a:pP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Площадь (кв. </a:t>
                      </a:r>
                      <a:r>
                        <a:rPr lang="ru" sz="1200">
                          <a:solidFill>
                            <a:srgbClr val="34365E"/>
                          </a:solidFill>
                          <a:latin typeface="Tahoma"/>
                        </a:rPr>
                        <a:t>м)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24000"/>
                        </a:lnSpc>
                      </a:pP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Основание приобретения </a:t>
                      </a:r>
                      <a:r>
                        <a:rPr lang="ru" sz="1200">
                          <a:solidFill>
                            <a:srgbClr val="38030D"/>
                          </a:solidFill>
                          <a:latin typeface="Tahoma"/>
                        </a:rPr>
                        <a:t>и </a:t>
                      </a: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источник средств </a:t>
                      </a:r>
                      <a:r>
                        <a:rPr lang="ru" sz="1200">
                          <a:solidFill>
                            <a:srgbClr val="746FA4"/>
                          </a:solidFill>
                          <a:latin typeface="Tahoma"/>
                        </a:rPr>
                        <a:t>&lt;2&gt;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6" name=""/>
          <p:cNvSpPr/>
          <p:nvPr/>
        </p:nvSpPr>
        <p:spPr>
          <a:xfrm>
            <a:off x="792480" y="2670048"/>
            <a:ext cx="1411224" cy="463296"/>
          </a:xfrm>
          <a:prstGeom prst="rect">
            <a:avLst/>
          </a:prstGeom>
          <a:solidFill>
            <a:srgbClr val="70AD46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77000"/>
              </a:lnSpc>
            </a:pPr>
            <a:r>
              <a:rPr lang="ru" b="1" sz="1900">
                <a:solidFill>
                  <a:srgbClr val="FFFFFF"/>
                </a:solidFill>
                <a:latin typeface="Calibri"/>
              </a:rPr>
              <a:t>Недвижимое имущество</a:t>
            </a:r>
          </a:p>
        </p:txBody>
      </p:sp>
      <p:sp>
        <p:nvSpPr>
          <p:cNvPr id="7" name=""/>
          <p:cNvSpPr/>
          <p:nvPr/>
        </p:nvSpPr>
        <p:spPr>
          <a:xfrm>
            <a:off x="3176016" y="2642616"/>
            <a:ext cx="8244840" cy="5364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/>
            <a:r>
              <a:rPr lang="ru" sz="1900">
                <a:solidFill>
                  <a:srgbClr val="4472C4"/>
                </a:solidFill>
                <a:latin typeface="Calibri"/>
              </a:rPr>
              <a:t>Росреестр (сведения, содержащиеся в ЕГРН)</a:t>
            </a:r>
          </a:p>
          <a:p>
            <a:pPr indent="0">
              <a:lnSpc>
                <a:spcPct val="96000"/>
              </a:lnSpc>
            </a:pPr>
            <a:r>
              <a:rPr lang="ru" sz="1900">
                <a:solidFill>
                  <a:srgbClr val="4472C4"/>
                </a:solidFill>
                <a:latin typeface="Calibri"/>
              </a:rPr>
              <a:t>Специальные основания возникновения собственности (наследство, пай, проч.)</a:t>
            </a:r>
          </a:p>
        </p:txBody>
      </p:sp>
      <p:sp>
        <p:nvSpPr>
          <p:cNvPr id="8" name=""/>
          <p:cNvSpPr/>
          <p:nvPr/>
        </p:nvSpPr>
        <p:spPr>
          <a:xfrm>
            <a:off x="3169920" y="3465576"/>
            <a:ext cx="7470648" cy="2395728"/>
          </a:xfrm>
          <a:prstGeom prst="rect">
            <a:avLst/>
          </a:prstGeom>
          <a:solidFill>
            <a:srgbClr val="E2F0D9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  <a:spcAft>
                <a:spcPts val="1260"/>
              </a:spcAft>
            </a:pPr>
            <a:r>
              <a:rPr lang="ru" b="1" sz="1900">
                <a:solidFill>
                  <a:srgbClr val="2E75B6"/>
                </a:solidFill>
                <a:latin typeface="Calibri"/>
              </a:rPr>
              <a:t>Каждый объект отдельно</a:t>
            </a:r>
          </a:p>
          <a:p>
            <a:pPr indent="0">
              <a:lnSpc>
                <a:spcPct val="97000"/>
              </a:lnSpc>
              <a:spcAft>
                <a:spcPts val="1260"/>
              </a:spcAft>
            </a:pPr>
            <a:r>
              <a:rPr lang="ru" b="1" sz="1900">
                <a:solidFill>
                  <a:srgbClr val="2E75B6"/>
                </a:solidFill>
                <a:latin typeface="Calibri"/>
              </a:rPr>
              <a:t>Совместная собственность указывается по официальным документам</a:t>
            </a:r>
          </a:p>
          <a:p>
            <a:pPr indent="0">
              <a:lnSpc>
                <a:spcPct val="97000"/>
              </a:lnSpc>
              <a:spcAft>
                <a:spcPts val="1470"/>
              </a:spcAft>
            </a:pPr>
            <a:r>
              <a:rPr lang="ru" b="1" sz="1900">
                <a:solidFill>
                  <a:srgbClr val="2E75B6"/>
                </a:solidFill>
                <a:latin typeface="Calibri"/>
              </a:rPr>
              <a:t>Общая долевая собственность МКД или садоводства (огородничества) не указывается</a:t>
            </a:r>
          </a:p>
          <a:p>
            <a:pPr indent="0">
              <a:lnSpc>
                <a:spcPct val="97000"/>
              </a:lnSpc>
            </a:pPr>
            <a:r>
              <a:rPr lang="ru" b="1" sz="1900">
                <a:solidFill>
                  <a:srgbClr val="2E75B6"/>
                </a:solidFill>
                <a:latin typeface="Calibri"/>
              </a:rPr>
              <a:t>Земля под МКД не указывается, даже если лицо выделило себе право собственности</a:t>
            </a:r>
          </a:p>
        </p:txBody>
      </p:sp>
      <p:sp>
        <p:nvSpPr>
          <p:cNvPr id="9" name=""/>
          <p:cNvSpPr/>
          <p:nvPr/>
        </p:nvSpPr>
        <p:spPr>
          <a:xfrm>
            <a:off x="3176016" y="6214872"/>
            <a:ext cx="8055864" cy="536448"/>
          </a:xfrm>
          <a:prstGeom prst="rect">
            <a:avLst/>
          </a:prstGeom>
          <a:solidFill>
            <a:srgbClr val="E2F0D9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b="1" sz="1900">
                <a:solidFill>
                  <a:srgbClr val="2E75B6"/>
                </a:solidFill>
                <a:latin typeface="Calibri"/>
              </a:rPr>
              <a:t>Если имущество приобретено, но право собственности не зарегистрировано (отсутствуют специальные основания), то отражается в пользовании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0" y="0"/>
            <a:ext cx="755904" cy="710184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1332464" y="60960"/>
            <a:ext cx="368808" cy="26822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800">
                <a:solidFill>
                  <a:srgbClr val="A9D18E"/>
                </a:solidFill>
                <a:latin typeface="Calibri"/>
              </a:rPr>
              <a:t>28</a:t>
            </a:r>
          </a:p>
        </p:txBody>
      </p:sp>
      <p:sp>
        <p:nvSpPr>
          <p:cNvPr id="4" name=""/>
          <p:cNvSpPr/>
          <p:nvPr/>
        </p:nvSpPr>
        <p:spPr>
          <a:xfrm>
            <a:off x="3849624" y="905256"/>
            <a:ext cx="4517136" cy="3017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400">
                <a:solidFill>
                  <a:srgbClr val="70AD47"/>
                </a:solidFill>
                <a:latin typeface="Calibri"/>
              </a:rPr>
              <a:t>Раздел 3. Сведения об имуществе</a:t>
            </a:r>
          </a:p>
        </p:txBody>
      </p:sp>
      <p:graphicFrame>
        <p:nvGraphicFramePr>
          <p:cNvPr id="5" name=""/>
          <p:cNvGraphicFramePr>
            <a:graphicFrameLocks noGrp="1"/>
          </p:cNvGraphicFramePr>
          <p:nvPr/>
        </p:nvGraphicFramePr>
        <p:xfrm>
          <a:off x="2304288" y="1621536"/>
          <a:ext cx="7321296" cy="896112"/>
        </p:xfrm>
        <a:graphic>
          <a:graphicData uri="http://schemas.openxmlformats.org/drawingml/2006/table">
            <a:tbl>
              <a:tblPr/>
              <a:tblGrid>
                <a:gridCol w="441960"/>
                <a:gridCol w="2657856"/>
                <a:gridCol w="2371344"/>
                <a:gridCol w="1850136"/>
              </a:tblGrid>
              <a:tr h="896112"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05000"/>
                        </a:lnSpc>
                        <a:spcBef>
                          <a:spcPts val="560"/>
                        </a:spcBef>
                      </a:pPr>
                      <a:r>
                        <a:rPr lang="en-US" sz="1200">
                          <a:solidFill>
                            <a:srgbClr val="5A0009"/>
                          </a:solidFill>
                          <a:latin typeface="Tahoma"/>
                        </a:rPr>
                        <a:t>N </a:t>
                      </a:r>
                      <a:r>
                        <a:rPr lang="ru" sz="1200">
                          <a:solidFill>
                            <a:srgbClr val="5A0009"/>
                          </a:solidFill>
                          <a:latin typeface="Tahoma"/>
                        </a:rPr>
                        <a:t>п/ </a:t>
                      </a:r>
                      <a:r>
                        <a:rPr lang="ru" sz="1600">
                          <a:solidFill>
                            <a:srgbClr val="5F5C5A"/>
                          </a:solidFill>
                          <a:latin typeface="Calibri"/>
                        </a:rPr>
                        <a:t>п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24000"/>
                        </a:lnSpc>
                      </a:pP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Вид, марка, модель транспортного средства, гад изготовления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spcBef>
                          <a:spcPts val="560"/>
                        </a:spcBef>
                      </a:pP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Вид собственности </a:t>
                      </a:r>
                      <a:r>
                        <a:rPr lang="ru" sz="1200">
                          <a:solidFill>
                            <a:srgbClr val="746FA4"/>
                          </a:solidFill>
                          <a:latin typeface="Tahoma"/>
                        </a:rPr>
                        <a:t>&lt;1&gt;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r" indent="0">
                        <a:spcBef>
                          <a:spcPts val="560"/>
                        </a:spcBef>
                      </a:pP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Место регистрации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6" name=""/>
          <p:cNvSpPr/>
          <p:nvPr/>
        </p:nvSpPr>
        <p:spPr>
          <a:xfrm>
            <a:off x="758952" y="2782824"/>
            <a:ext cx="1478280" cy="463296"/>
          </a:xfrm>
          <a:prstGeom prst="rect">
            <a:avLst/>
          </a:prstGeom>
          <a:solidFill>
            <a:srgbClr val="70AD46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77000"/>
              </a:lnSpc>
            </a:pPr>
            <a:r>
              <a:rPr lang="ru" b="1" sz="1900">
                <a:solidFill>
                  <a:srgbClr val="FFFFFF"/>
                </a:solidFill>
                <a:latin typeface="Calibri"/>
              </a:rPr>
              <a:t>Транспортное средство</a:t>
            </a:r>
          </a:p>
        </p:txBody>
      </p:sp>
      <p:sp>
        <p:nvSpPr>
          <p:cNvPr id="7" name=""/>
          <p:cNvSpPr/>
          <p:nvPr/>
        </p:nvSpPr>
        <p:spPr>
          <a:xfrm>
            <a:off x="3227832" y="2916936"/>
            <a:ext cx="4276344" cy="2316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900">
                <a:solidFill>
                  <a:srgbClr val="4472C4"/>
                </a:solidFill>
                <a:latin typeface="Calibri"/>
              </a:rPr>
              <a:t>Регистрирующие органы по компетенции</a:t>
            </a:r>
          </a:p>
        </p:txBody>
      </p:sp>
      <p:sp>
        <p:nvSpPr>
          <p:cNvPr id="8" name=""/>
          <p:cNvSpPr/>
          <p:nvPr/>
        </p:nvSpPr>
        <p:spPr>
          <a:xfrm>
            <a:off x="3221736" y="3630168"/>
            <a:ext cx="7290816" cy="533400"/>
          </a:xfrm>
          <a:prstGeom prst="rect">
            <a:avLst/>
          </a:prstGeom>
          <a:solidFill>
            <a:srgbClr val="E2F0D9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b="1" sz="1900">
                <a:solidFill>
                  <a:srgbClr val="4472C4"/>
                </a:solidFill>
                <a:latin typeface="Calibri"/>
              </a:rPr>
              <a:t>Регистрация транспортных средств носит учетный характер, если нет регистрации, то можно написать «отсутствует»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096" y="0"/>
            <a:ext cx="722376" cy="691896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2904744" y="2188464"/>
            <a:ext cx="426720" cy="829056"/>
          </a:xfrm>
          <a:prstGeom prst="rect">
            <a:avLst/>
          </a:prstGeom>
        </p:spPr>
      </p:pic>
      <p:sp>
        <p:nvSpPr>
          <p:cNvPr id="4" name=""/>
          <p:cNvSpPr/>
          <p:nvPr/>
        </p:nvSpPr>
        <p:spPr>
          <a:xfrm>
            <a:off x="11332464" y="45720"/>
            <a:ext cx="368808" cy="2651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800">
                <a:solidFill>
                  <a:srgbClr val="A9D18E"/>
                </a:solidFill>
                <a:latin typeface="Calibri"/>
              </a:rPr>
              <a:t>29</a:t>
            </a:r>
          </a:p>
        </p:txBody>
      </p:sp>
      <p:sp>
        <p:nvSpPr>
          <p:cNvPr id="5" name=""/>
          <p:cNvSpPr/>
          <p:nvPr/>
        </p:nvSpPr>
        <p:spPr>
          <a:xfrm>
            <a:off x="832104" y="893064"/>
            <a:ext cx="10509504" cy="103327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97000"/>
              </a:lnSpc>
            </a:pPr>
            <a:r>
              <a:rPr lang="ru" b="1" sz="2400">
                <a:solidFill>
                  <a:srgbClr val="70AD47"/>
                </a:solidFill>
                <a:latin typeface="Calibri"/>
              </a:rPr>
              <a:t>Федеральный закон от 31 июля 2020 г. № 259-ФЗ "О цифровых финансовых активах, цифровой валюте и о внесении изменений в отдельные законодательные акты Российской Федерации"</a:t>
            </a:r>
          </a:p>
        </p:txBody>
      </p:sp>
      <p:sp>
        <p:nvSpPr>
          <p:cNvPr id="6" name=""/>
          <p:cNvSpPr/>
          <p:nvPr/>
        </p:nvSpPr>
        <p:spPr>
          <a:xfrm>
            <a:off x="752856" y="2362200"/>
            <a:ext cx="2148840" cy="533400"/>
          </a:xfrm>
          <a:prstGeom prst="rect">
            <a:avLst/>
          </a:prstGeom>
          <a:solidFill>
            <a:srgbClr val="70AD46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97000"/>
              </a:lnSpc>
            </a:pPr>
            <a:r>
              <a:rPr lang="ru" b="1" sz="1900">
                <a:solidFill>
                  <a:srgbClr val="FFFFFF"/>
                </a:solidFill>
                <a:latin typeface="Calibri"/>
              </a:rPr>
              <a:t>Цифровые финансовые активы</a:t>
            </a:r>
          </a:p>
        </p:txBody>
      </p:sp>
      <p:sp>
        <p:nvSpPr>
          <p:cNvPr id="7" name=""/>
          <p:cNvSpPr/>
          <p:nvPr/>
        </p:nvSpPr>
        <p:spPr>
          <a:xfrm>
            <a:off x="633984" y="3172968"/>
            <a:ext cx="5355336" cy="31424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just" indent="101600">
              <a:lnSpc>
                <a:spcPct val="97000"/>
              </a:lnSpc>
            </a:pPr>
            <a:r>
              <a:rPr lang="ru" sz="1900">
                <a:solidFill>
                  <a:srgbClr val="4472C4"/>
                </a:solidFill>
                <a:latin typeface="Calibri"/>
              </a:rPr>
              <a:t>цифровые права, включающие</a:t>
            </a:r>
          </a:p>
          <a:p>
            <a:pPr algn="just" indent="101600">
              <a:lnSpc>
                <a:spcPct val="64000"/>
              </a:lnSpc>
            </a:pPr>
            <a:r>
              <a:rPr lang="ru" sz="2900">
                <a:solidFill>
                  <a:srgbClr val="4472C4"/>
                </a:solidFill>
                <a:latin typeface="Calibri"/>
              </a:rPr>
              <a:t>&gt; </a:t>
            </a:r>
            <a:r>
              <a:rPr lang="ru" sz="1900">
                <a:solidFill>
                  <a:srgbClr val="4472C4"/>
                </a:solidFill>
                <a:latin typeface="Calibri"/>
              </a:rPr>
              <a:t>денежные требования;</a:t>
            </a:r>
          </a:p>
          <a:p>
            <a:pPr marL="301820" indent="-342900">
              <a:lnSpc>
                <a:spcPct val="77000"/>
              </a:lnSpc>
            </a:pPr>
            <a:r>
              <a:rPr lang="ru" sz="2900">
                <a:solidFill>
                  <a:srgbClr val="4472C4"/>
                </a:solidFill>
                <a:latin typeface="Calibri"/>
              </a:rPr>
              <a:t>&gt; </a:t>
            </a:r>
            <a:r>
              <a:rPr lang="ru" sz="1900">
                <a:solidFill>
                  <a:srgbClr val="4472C4"/>
                </a:solidFill>
                <a:latin typeface="Calibri"/>
              </a:rPr>
              <a:t>возможность осуществления прав по эмиссионным ценным бумагам;</a:t>
            </a:r>
          </a:p>
          <a:p>
            <a:pPr marL="301820" indent="-342900">
              <a:lnSpc>
                <a:spcPct val="77000"/>
              </a:lnSpc>
            </a:pPr>
            <a:r>
              <a:rPr lang="ru" sz="2900">
                <a:solidFill>
                  <a:srgbClr val="4472C4"/>
                </a:solidFill>
                <a:latin typeface="Calibri"/>
              </a:rPr>
              <a:t>&gt; </a:t>
            </a:r>
            <a:r>
              <a:rPr lang="ru" sz="1900">
                <a:solidFill>
                  <a:srgbClr val="4472C4"/>
                </a:solidFill>
                <a:latin typeface="Calibri"/>
              </a:rPr>
              <a:t>права участия в капитале непубличного акционерного общества;</a:t>
            </a:r>
          </a:p>
          <a:p>
            <a:pPr algn="just" marL="301820" indent="-342900">
              <a:lnSpc>
                <a:spcPct val="88000"/>
              </a:lnSpc>
            </a:pPr>
            <a:r>
              <a:rPr lang="ru" sz="2900">
                <a:solidFill>
                  <a:srgbClr val="4472C4"/>
                </a:solidFill>
                <a:latin typeface="Calibri"/>
              </a:rPr>
              <a:t>&gt; </a:t>
            </a:r>
            <a:r>
              <a:rPr lang="ru" sz="1900">
                <a:solidFill>
                  <a:srgbClr val="4472C4"/>
                </a:solidFill>
                <a:latin typeface="Calibri"/>
              </a:rPr>
              <a:t>право требовать передачи эмиссионных ценных бумаг, которые предусмотрены решением о выпуске цифровых финансовых активов в порядке, установленном настоящим Федеральным законом</a:t>
            </a:r>
          </a:p>
        </p:txBody>
      </p:sp>
      <p:sp>
        <p:nvSpPr>
          <p:cNvPr id="8" name=""/>
          <p:cNvSpPr/>
          <p:nvPr/>
        </p:nvSpPr>
        <p:spPr>
          <a:xfrm>
            <a:off x="7162800" y="3877056"/>
            <a:ext cx="4322064" cy="16946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4472C4"/>
                </a:solidFill>
                <a:latin typeface="Calibri"/>
              </a:rPr>
              <a:t>выпуск, учет и обращение которых [цифровых прав] возможны только путем внесения(изменения)записей в информационную систему на основе распределенного реестра, а также в иные информационные системы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096" y="0"/>
            <a:ext cx="722376" cy="691896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9012936" y="3075432"/>
            <a:ext cx="713232" cy="725424"/>
          </a:xfrm>
          <a:prstGeom prst="rect">
            <a:avLst/>
          </a:prstGeom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PictId2"/>
          <a:stretch>
            <a:fillRect/>
          </a:stretch>
        </p:blipFill>
        <p:spPr>
          <a:xfrm>
            <a:off x="10030968" y="3380232"/>
            <a:ext cx="713232" cy="725424"/>
          </a:xfrm>
          <a:prstGeom prst="rect">
            <a:avLst/>
          </a:prstGeom>
        </p:spPr>
      </p:pic>
      <p:pic>
        <p:nvPicPr>
          <p:cNvPr id="5" name=""/>
          <p:cNvPicPr>
            <a:picLocks noChangeAspect="1"/>
          </p:cNvPicPr>
          <p:nvPr/>
        </p:nvPicPr>
        <p:blipFill>
          <a:blip r:embed="rPictId3"/>
          <a:stretch>
            <a:fillRect/>
          </a:stretch>
        </p:blipFill>
        <p:spPr>
          <a:xfrm>
            <a:off x="6016752" y="5647944"/>
            <a:ext cx="832104" cy="832104"/>
          </a:xfrm>
          <a:prstGeom prst="rect">
            <a:avLst/>
          </a:prstGeom>
        </p:spPr>
      </p:pic>
      <p:sp>
        <p:nvSpPr>
          <p:cNvPr id="6" name=""/>
          <p:cNvSpPr/>
          <p:nvPr/>
        </p:nvSpPr>
        <p:spPr>
          <a:xfrm>
            <a:off x="11512296" y="45720"/>
            <a:ext cx="185928" cy="2651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800">
                <a:solidFill>
                  <a:srgbClr val="A9D18E"/>
                </a:solidFill>
                <a:latin typeface="Calibri"/>
              </a:rPr>
              <a:t>3</a:t>
            </a:r>
          </a:p>
        </p:txBody>
      </p:sp>
      <p:sp>
        <p:nvSpPr>
          <p:cNvPr id="7" name=""/>
          <p:cNvSpPr/>
          <p:nvPr/>
        </p:nvSpPr>
        <p:spPr>
          <a:xfrm>
            <a:off x="4343400" y="947928"/>
            <a:ext cx="3508248" cy="64922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97000"/>
              </a:lnSpc>
            </a:pPr>
            <a:r>
              <a:rPr lang="ru" b="1" sz="2400">
                <a:solidFill>
                  <a:srgbClr val="70AD47"/>
                </a:solidFill>
                <a:latin typeface="Calibri"/>
              </a:rPr>
              <a:t>Методические материалы Минтруда России</a:t>
            </a:r>
          </a:p>
        </p:txBody>
      </p:sp>
      <p:sp>
        <p:nvSpPr>
          <p:cNvPr id="8" name=""/>
          <p:cNvSpPr/>
          <p:nvPr/>
        </p:nvSpPr>
        <p:spPr>
          <a:xfrm>
            <a:off x="551688" y="2173224"/>
            <a:ext cx="627888" cy="5364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ru" b="1" sz="5400">
                <a:solidFill>
                  <a:srgbClr val="FFC000"/>
                </a:solidFill>
                <a:latin typeface="Arial Black"/>
              </a:rPr>
              <a:t>1.</a:t>
            </a:r>
          </a:p>
        </p:txBody>
      </p:sp>
      <p:sp>
        <p:nvSpPr>
          <p:cNvPr id="9" name=""/>
          <p:cNvSpPr/>
          <p:nvPr/>
        </p:nvSpPr>
        <p:spPr>
          <a:xfrm>
            <a:off x="1834896" y="2197608"/>
            <a:ext cx="5727192" cy="56083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b="1" sz="2000">
                <a:solidFill>
                  <a:srgbClr val="4472C4"/>
                </a:solidFill>
                <a:latin typeface="Calibri"/>
              </a:rPr>
              <a:t>Согласованы с заинтересованными федеральными государственными органами</a:t>
            </a:r>
          </a:p>
        </p:txBody>
      </p:sp>
      <p:sp>
        <p:nvSpPr>
          <p:cNvPr id="10" name=""/>
          <p:cNvSpPr/>
          <p:nvPr/>
        </p:nvSpPr>
        <p:spPr>
          <a:xfrm>
            <a:off x="515112" y="3304032"/>
            <a:ext cx="664464" cy="5364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ru" b="1" sz="5400">
                <a:solidFill>
                  <a:srgbClr val="FFC000"/>
                </a:solidFill>
                <a:latin typeface="Arial Black"/>
              </a:rPr>
              <a:t>2.</a:t>
            </a:r>
          </a:p>
        </p:txBody>
      </p:sp>
      <p:sp>
        <p:nvSpPr>
          <p:cNvPr id="11" name=""/>
          <p:cNvSpPr/>
          <p:nvPr/>
        </p:nvSpPr>
        <p:spPr>
          <a:xfrm>
            <a:off x="1844040" y="3505200"/>
            <a:ext cx="3593592" cy="24384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000">
                <a:solidFill>
                  <a:srgbClr val="4472C4"/>
                </a:solidFill>
                <a:latin typeface="Calibri"/>
              </a:rPr>
              <a:t>Размещены в открытом доступе</a:t>
            </a:r>
          </a:p>
        </p:txBody>
      </p:sp>
      <p:sp>
        <p:nvSpPr>
          <p:cNvPr id="12" name=""/>
          <p:cNvSpPr/>
          <p:nvPr/>
        </p:nvSpPr>
        <p:spPr>
          <a:xfrm>
            <a:off x="521208" y="4507992"/>
            <a:ext cx="658368" cy="54559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ru" b="1" sz="5400">
                <a:solidFill>
                  <a:srgbClr val="FFC000"/>
                </a:solidFill>
                <a:latin typeface="Arial Black"/>
              </a:rPr>
              <a:t>3.</a:t>
            </a:r>
          </a:p>
        </p:txBody>
      </p:sp>
      <p:sp>
        <p:nvSpPr>
          <p:cNvPr id="13" name=""/>
          <p:cNvSpPr/>
          <p:nvPr/>
        </p:nvSpPr>
        <p:spPr>
          <a:xfrm>
            <a:off x="1844040" y="4687824"/>
            <a:ext cx="4081272" cy="25908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r" indent="0"/>
            <a:r>
              <a:rPr lang="ru" b="1" sz="2000">
                <a:solidFill>
                  <a:srgbClr val="4472C4"/>
                </a:solidFill>
                <a:latin typeface="Calibri"/>
              </a:rPr>
              <a:t>Корректируются при необходимости</a:t>
            </a:r>
          </a:p>
        </p:txBody>
      </p:sp>
      <p:sp>
        <p:nvSpPr>
          <p:cNvPr id="14" name=""/>
          <p:cNvSpPr/>
          <p:nvPr/>
        </p:nvSpPr>
        <p:spPr>
          <a:xfrm>
            <a:off x="469392" y="5958840"/>
            <a:ext cx="5212080" cy="25603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000">
                <a:solidFill>
                  <a:srgbClr val="4472C4"/>
                </a:solidFill>
                <a:latin typeface="Calibri"/>
              </a:rPr>
              <a:t>Политика в сфере противодействия коррупции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096" y="0"/>
            <a:ext cx="731520" cy="691896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1332464" y="45720"/>
            <a:ext cx="368808" cy="2651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800">
                <a:solidFill>
                  <a:srgbClr val="A9D18E"/>
                </a:solidFill>
                <a:latin typeface="Calibri"/>
              </a:rPr>
              <a:t>30</a:t>
            </a:r>
          </a:p>
        </p:txBody>
      </p:sp>
      <p:sp>
        <p:nvSpPr>
          <p:cNvPr id="4" name=""/>
          <p:cNvSpPr/>
          <p:nvPr/>
        </p:nvSpPr>
        <p:spPr>
          <a:xfrm>
            <a:off x="1496568" y="893064"/>
            <a:ext cx="9177528" cy="66751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97000"/>
              </a:lnSpc>
            </a:pPr>
            <a:r>
              <a:rPr lang="ru" b="1" sz="2400">
                <a:solidFill>
                  <a:srgbClr val="70AD47"/>
                </a:solidFill>
                <a:latin typeface="Calibri"/>
              </a:rPr>
              <a:t>Указ Президента Российской Федерации от 10 декабря 2020 г. № 778 (изменения в форму справки)</a:t>
            </a:r>
          </a:p>
        </p:txBody>
      </p:sp>
      <p:sp>
        <p:nvSpPr>
          <p:cNvPr id="5" name=""/>
          <p:cNvSpPr/>
          <p:nvPr/>
        </p:nvSpPr>
        <p:spPr>
          <a:xfrm>
            <a:off x="2773680" y="1658112"/>
            <a:ext cx="6190488" cy="38709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76000"/>
              </a:lnSpc>
            </a:pPr>
            <a:r>
              <a:rPr lang="ru" sz="1600">
                <a:latin typeface="Calibri"/>
              </a:rPr>
              <a:t>3.3. Цифровые финансовые активы, цифровые права, включающие одновременно цифровые финансовые активы и иные цифровые права</a:t>
            </a:r>
          </a:p>
        </p:txBody>
      </p:sp>
      <p:graphicFrame>
        <p:nvGraphicFramePr>
          <p:cNvPr id="6" name=""/>
          <p:cNvGraphicFramePr>
            <a:graphicFrameLocks noGrp="1"/>
          </p:cNvGraphicFramePr>
          <p:nvPr/>
        </p:nvGraphicFramePr>
        <p:xfrm>
          <a:off x="2569464" y="2154936"/>
          <a:ext cx="7037832" cy="2810256"/>
        </p:xfrm>
        <a:graphic>
          <a:graphicData uri="http://schemas.openxmlformats.org/drawingml/2006/table">
            <a:tbl>
              <a:tblPr/>
              <a:tblGrid>
                <a:gridCol w="374904"/>
                <a:gridCol w="2395728"/>
                <a:gridCol w="1063752"/>
                <a:gridCol w="1066800"/>
                <a:gridCol w="2136648"/>
              </a:tblGrid>
              <a:tr h="1155192"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82000"/>
                        </a:lnSpc>
                        <a:spcBef>
                          <a:spcPts val="1120"/>
                        </a:spcBef>
                      </a:pPr>
                      <a:r>
                        <a:rPr lang="ru" b="1" sz="1200">
                          <a:solidFill>
                            <a:srgbClr val="4E4247"/>
                          </a:solidFill>
                          <a:latin typeface="Calibri"/>
                        </a:rPr>
                        <a:t>№ </a:t>
                      </a:r>
                      <a:r>
                        <a:rPr lang="ru" b="1" sz="1200">
                          <a:solidFill>
                            <a:srgbClr val="818181"/>
                          </a:solidFill>
                          <a:latin typeface="Calibri"/>
                        </a:rPr>
                        <a:t>п/п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10000"/>
                        </a:lnSpc>
                        <a:spcBef>
                          <a:spcPts val="1120"/>
                        </a:spcBef>
                      </a:pPr>
                      <a:r>
                        <a:rPr lang="ru" sz="1000">
                          <a:solidFill>
                            <a:srgbClr val="404040"/>
                          </a:solidFill>
                          <a:latin typeface="Arial"/>
                        </a:rPr>
                        <a:t>Наименование цифрового финансового анти за или цифрового права'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86000"/>
                        </a:lnSpc>
                        <a:spcBef>
                          <a:spcPts val="1050"/>
                        </a:spcBef>
                      </a:pPr>
                      <a:r>
                        <a:rPr lang="ru" b="1" sz="1200">
                          <a:solidFill>
                            <a:srgbClr val="404040"/>
                          </a:solidFill>
                          <a:latin typeface="Calibri"/>
                        </a:rPr>
                        <a:t>Дата приобретения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11000"/>
                        </a:lnSpc>
                        <a:spcBef>
                          <a:spcPts val="1120"/>
                        </a:spcBef>
                      </a:pPr>
                      <a:r>
                        <a:rPr lang="ru" sz="1000">
                          <a:solidFill>
                            <a:srgbClr val="4E4247"/>
                          </a:solidFill>
                          <a:latin typeface="Arial"/>
                        </a:rPr>
                        <a:t>Общее количество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86000"/>
                        </a:lnSpc>
                      </a:pPr>
                      <a:r>
                        <a:rPr lang="ru" b="1" sz="1200">
                          <a:solidFill>
                            <a:srgbClr val="404040"/>
                          </a:solidFill>
                          <a:latin typeface="Calibri"/>
                        </a:rPr>
                        <a:t>Сведения об операторе информационной системы </a:t>
                      </a:r>
                      <a:r>
                        <a:rPr lang="ru" b="1" sz="1200">
                          <a:solidFill>
                            <a:srgbClr val="2B1C32"/>
                          </a:solidFill>
                          <a:latin typeface="Calibri"/>
                        </a:rPr>
                        <a:t>в </a:t>
                      </a:r>
                      <a:r>
                        <a:rPr lang="ru" b="1" sz="1200">
                          <a:solidFill>
                            <a:srgbClr val="5F5C5A"/>
                          </a:solidFill>
                          <a:latin typeface="Calibri"/>
                        </a:rPr>
                        <a:t>котором </a:t>
                      </a:r>
                      <a:r>
                        <a:rPr lang="ru" b="1" sz="1200">
                          <a:solidFill>
                            <a:srgbClr val="404040"/>
                          </a:solidFill>
                          <a:latin typeface="Calibri"/>
                        </a:rPr>
                        <a:t>осуществляется выпуск цифровых финансовых активов*-</a:t>
                      </a:r>
                    </a:p>
                  </a:txBody>
                  <a:tcPr marL="0" marR="0" marT="0" marB="0" anchor="ctr"/>
                </a:tc>
              </a:tr>
              <a:tr h="332232">
                <a:tc>
                  <a:txBody>
                    <a:bodyPr lIns="0" tIns="0" rIns="0" bIns="0">
                      <a:noAutofit/>
                    </a:bodyPr>
                    <a:p>
                      <a:pPr indent="127000"/>
                      <a:r>
                        <a:rPr lang="ru" b="1" sz="1000">
                          <a:solidFill>
                            <a:srgbClr val="81818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000">
                          <a:solidFill>
                            <a:srgbClr val="271119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000">
                          <a:solidFill>
                            <a:srgbClr val="4E4247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482600"/>
                      <a:r>
                        <a:rPr lang="ru" b="1" sz="1000">
                          <a:solidFill>
                            <a:srgbClr val="4E4247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b="1" sz="1000">
                          <a:solidFill>
                            <a:srgbClr val="5F5C5A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/>
                </a:tc>
              </a:tr>
              <a:tr h="826008">
                <a:tc>
                  <a:txBody>
                    <a:bodyPr lIns="0" tIns="0" rIns="0" bIns="0">
                      <a:noAutofit/>
                    </a:bodyPr>
                    <a:p>
                      <a:pPr indent="127000">
                        <a:spcBef>
                          <a:spcPts val="490"/>
                        </a:spcBef>
                      </a:pPr>
                      <a:r>
                        <a:rPr lang="ru" b="1" sz="1000">
                          <a:solidFill>
                            <a:srgbClr val="81818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spcBef>
                          <a:spcPts val="350"/>
                        </a:spcBef>
                      </a:pPr>
                      <a:r>
                        <a:rPr lang="ru" b="1" sz="1200">
                          <a:solidFill>
                            <a:srgbClr val="404040"/>
                          </a:solidFill>
                          <a:latin typeface="Calibri"/>
                        </a:rPr>
                        <a:t>81-с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spcBef>
                          <a:spcPts val="560"/>
                        </a:spcBef>
                      </a:pPr>
                      <a:r>
                        <a:rPr lang="ru" b="1" sz="1000">
                          <a:solidFill>
                            <a:srgbClr val="4E4247"/>
                          </a:solidFill>
                          <a:latin typeface="Arial"/>
                        </a:rPr>
                        <a:t>01.10.2020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spcBef>
                          <a:spcPts val="490"/>
                        </a:spcBef>
                      </a:pPr>
                      <a:r>
                        <a:rPr lang="ru" sz="1000">
                          <a:solidFill>
                            <a:srgbClr val="2B1C32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13000"/>
                        </a:lnSpc>
                      </a:pPr>
                      <a:r>
                        <a:rPr lang="en-US" sz="1000">
                          <a:solidFill>
                            <a:srgbClr val="404040"/>
                          </a:solidFill>
                          <a:latin typeface="Arial"/>
                        </a:rPr>
                        <a:t>StartEngine Capital. LLC, </a:t>
                      </a:r>
                      <a:r>
                        <a:rPr lang="ru" sz="1000">
                          <a:solidFill>
                            <a:srgbClr val="404040"/>
                          </a:solidFill>
                          <a:latin typeface="Arial"/>
                        </a:rPr>
                        <a:t>Соединённые Штаты</a:t>
                      </a:r>
                    </a:p>
                    <a:p>
                      <a:pPr indent="0">
                        <a:lnSpc>
                          <a:spcPct val="113000"/>
                        </a:lnSpc>
                      </a:pPr>
                      <a:r>
                        <a:rPr lang="ru" b="1" sz="1000">
                          <a:solidFill>
                            <a:srgbClr val="5F5C5A"/>
                          </a:solidFill>
                          <a:latin typeface="Arial"/>
                        </a:rPr>
                        <a:t>Америки, </a:t>
                      </a:r>
                      <a:r>
                        <a:rPr lang="en-US" sz="1000">
                          <a:solidFill>
                            <a:srgbClr val="404040"/>
                          </a:solidFill>
                          <a:latin typeface="Arial"/>
                        </a:rPr>
                        <a:t>per </a:t>
                      </a:r>
                      <a:r>
                        <a:rPr lang="ru" sz="1000">
                          <a:solidFill>
                            <a:srgbClr val="404040"/>
                          </a:solidFill>
                          <a:latin typeface="Arial"/>
                        </a:rPr>
                        <a:t>номер оператора: </a:t>
                      </a:r>
                      <a:r>
                        <a:rPr lang="en-US" sz="1000">
                          <a:solidFill>
                            <a:srgbClr val="404040"/>
                          </a:solidFill>
                          <a:latin typeface="Arial"/>
                        </a:rPr>
                        <a:t>CIK </a:t>
                      </a:r>
                      <a:r>
                        <a:rPr lang="ru" sz="1000">
                          <a:solidFill>
                            <a:srgbClr val="404040"/>
                          </a:solidFill>
                          <a:latin typeface="Arial"/>
                        </a:rPr>
                        <a:t>0001665160</a:t>
                      </a:r>
                    </a:p>
                  </a:txBody>
                  <a:tcPr marL="0" marR="0" marT="0" marB="0" anchor="ctr"/>
                </a:tc>
              </a:tr>
              <a:tr h="496824">
                <a:tc>
                  <a:txBody>
                    <a:bodyPr lIns="0" tIns="0" rIns="0" bIns="0">
                      <a:noAutofit/>
                    </a:bodyPr>
                    <a:p>
                      <a:pPr indent="127000">
                        <a:spcBef>
                          <a:spcPts val="490"/>
                        </a:spcBef>
                      </a:pPr>
                      <a:r>
                        <a:rPr lang="ru" sz="1000">
                          <a:solidFill>
                            <a:srgbClr val="271119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spcBef>
                          <a:spcPts val="280"/>
                        </a:spcBef>
                      </a:pPr>
                      <a:r>
                        <a:rPr lang="en-US" b="1" sz="1200">
                          <a:solidFill>
                            <a:srgbClr val="4E4247"/>
                          </a:solidFill>
                          <a:latin typeface="Calibri"/>
                        </a:rPr>
                        <a:t>Blockport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spcBef>
                          <a:spcPts val="490"/>
                        </a:spcBef>
                      </a:pPr>
                      <a:r>
                        <a:rPr lang="ru" b="1" sz="1000">
                          <a:solidFill>
                            <a:srgbClr val="4E4247"/>
                          </a:solidFill>
                          <a:latin typeface="Arial"/>
                        </a:rPr>
                        <a:t>12.12 2020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spcBef>
                          <a:spcPts val="490"/>
                        </a:spcBef>
                      </a:pPr>
                      <a:r>
                        <a:rPr lang="ru" sz="1000">
                          <a:solidFill>
                            <a:srgbClr val="5F5C5A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09000"/>
                        </a:lnSpc>
                      </a:pPr>
                      <a:r>
                        <a:rPr lang="en-US" sz="1000">
                          <a:solidFill>
                            <a:srgbClr val="404040"/>
                          </a:solidFill>
                          <a:latin typeface="Arial"/>
                        </a:rPr>
                        <a:t>“okeny </a:t>
                      </a:r>
                      <a:r>
                        <a:rPr lang="en-US" b="1" sz="1000">
                          <a:solidFill>
                            <a:srgbClr val="404040"/>
                          </a:solidFill>
                          <a:latin typeface="Arial"/>
                        </a:rPr>
                        <a:t>sari, </a:t>
                      </a:r>
                      <a:r>
                        <a:rPr lang="ru" sz="1000">
                          <a:solidFill>
                            <a:srgbClr val="404040"/>
                          </a:solidFill>
                          <a:latin typeface="Arial"/>
                        </a:rPr>
                        <a:t>Люксембург </a:t>
                      </a:r>
                      <a:r>
                        <a:rPr lang="en-US" sz="1000">
                          <a:solidFill>
                            <a:srgbClr val="404040"/>
                          </a:solidFill>
                          <a:latin typeface="Arial"/>
                        </a:rPr>
                        <a:t>per. </a:t>
                      </a:r>
                      <a:r>
                        <a:rPr lang="ru" b="1" sz="1000">
                          <a:solidFill>
                            <a:srgbClr val="404040"/>
                          </a:solidFill>
                          <a:latin typeface="Arial"/>
                        </a:rPr>
                        <a:t>номер </a:t>
                      </a:r>
                      <a:r>
                        <a:rPr lang="ru" sz="1000">
                          <a:solidFill>
                            <a:srgbClr val="404040"/>
                          </a:solidFill>
                          <a:latin typeface="Arial"/>
                        </a:rPr>
                        <a:t>оператора </a:t>
                      </a:r>
                      <a:r>
                        <a:rPr lang="ru" b="1" sz="1000">
                          <a:solidFill>
                            <a:srgbClr val="404040"/>
                          </a:solidFill>
                          <a:latin typeface="Arial"/>
                        </a:rPr>
                        <a:t>6218805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" name=""/>
          <p:cNvSpPr/>
          <p:nvPr/>
        </p:nvSpPr>
        <p:spPr>
          <a:xfrm>
            <a:off x="530352" y="5023104"/>
            <a:ext cx="11015472" cy="8351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400">
                <a:solidFill>
                  <a:srgbClr val="4472C4"/>
                </a:solidFill>
                <a:latin typeface="Calibri"/>
              </a:rPr>
              <a:t>&lt;1&gt; Указываются наименования цифрового финансового актива (если его нельзя определить, указываются вид и объем прав, удостоверяемых выпускаемым цифровым финансовым активом) и (или) цифрового права, включающего одновременно цифровые финансовые активы и иные цифровые права (если его нельзя определить, указываются вид и объем прав, удостоверяемых цифровыми финансовыми активами и иными цифровыми правами с указанием видов иных цифровых прав</a:t>
            </a:r>
          </a:p>
        </p:txBody>
      </p:sp>
      <p:sp>
        <p:nvSpPr>
          <p:cNvPr id="8" name=""/>
          <p:cNvSpPr/>
          <p:nvPr/>
        </p:nvSpPr>
        <p:spPr>
          <a:xfrm>
            <a:off x="527304" y="6092952"/>
            <a:ext cx="10881360" cy="62179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/>
            <a:r>
              <a:rPr lang="ru" sz="1400">
                <a:solidFill>
                  <a:srgbClr val="4472C4"/>
                </a:solidFill>
                <a:latin typeface="Calibri"/>
              </a:rPr>
              <a:t>&lt;2&gt; Указываются наименование оператора информационной системы, в которой осуществляется выпуск цифровых финансовых активов, страна его регистрации и его регистрационный номер в соответствии с применимым правом (в отношении российского юридического лица указываются идентификационный номер налогоплательщика и основной государственный регистрационный номер)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11332464" y="45720"/>
            <a:ext cx="362712" cy="2651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800">
                <a:solidFill>
                  <a:srgbClr val="A9D18E"/>
                </a:solidFill>
                <a:latin typeface="Calibri"/>
              </a:rPr>
              <a:t>31</a:t>
            </a:r>
          </a:p>
        </p:txBody>
      </p:sp>
      <p:sp>
        <p:nvSpPr>
          <p:cNvPr id="3" name=""/>
          <p:cNvSpPr/>
          <p:nvPr/>
        </p:nvSpPr>
        <p:spPr>
          <a:xfrm>
            <a:off x="2804160" y="893064"/>
            <a:ext cx="6614160" cy="3017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ru" b="1" sz="2400">
                <a:solidFill>
                  <a:srgbClr val="70AD47"/>
                </a:solidFill>
                <a:latin typeface="Calibri"/>
              </a:rPr>
              <a:t>Федеральный закон от 2 августа 2019 г. № 259-ФЗ</a:t>
            </a:r>
          </a:p>
        </p:txBody>
      </p:sp>
      <p:sp>
        <p:nvSpPr>
          <p:cNvPr id="4" name=""/>
          <p:cNvSpPr/>
          <p:nvPr/>
        </p:nvSpPr>
        <p:spPr>
          <a:xfrm>
            <a:off x="374904" y="1258824"/>
            <a:ext cx="11457432" cy="66751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97000"/>
              </a:lnSpc>
            </a:pPr>
            <a:r>
              <a:rPr lang="ru" b="1" sz="2400">
                <a:solidFill>
                  <a:srgbClr val="70AD47"/>
                </a:solidFill>
                <a:latin typeface="Calibri"/>
              </a:rPr>
              <a:t>"О привлечении инвестиций с использованием инвестиционных платформ и о внесении изменений в отдельные законодательные акты Российской Федерации"</a:t>
            </a:r>
          </a:p>
        </p:txBody>
      </p:sp>
      <p:sp>
        <p:nvSpPr>
          <p:cNvPr id="5" name=""/>
          <p:cNvSpPr/>
          <p:nvPr/>
        </p:nvSpPr>
        <p:spPr>
          <a:xfrm>
            <a:off x="938784" y="2374392"/>
            <a:ext cx="1780032" cy="521208"/>
          </a:xfrm>
          <a:prstGeom prst="rect">
            <a:avLst/>
          </a:prstGeom>
          <a:solidFill>
            <a:srgbClr val="70AD46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97000"/>
              </a:lnSpc>
            </a:pPr>
            <a:r>
              <a:rPr lang="ru" b="1" sz="1900">
                <a:solidFill>
                  <a:srgbClr val="FFFFFF"/>
                </a:solidFill>
                <a:latin typeface="Calibri"/>
              </a:rPr>
              <a:t>Утилитарные цифровые права</a:t>
            </a:r>
          </a:p>
        </p:txBody>
      </p:sp>
      <p:sp>
        <p:nvSpPr>
          <p:cNvPr id="6" name=""/>
          <p:cNvSpPr/>
          <p:nvPr/>
        </p:nvSpPr>
        <p:spPr>
          <a:xfrm>
            <a:off x="633984" y="3172968"/>
            <a:ext cx="4014216" cy="24384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900">
                <a:solidFill>
                  <a:srgbClr val="4472C4"/>
                </a:solidFill>
                <a:latin typeface="Calibri"/>
              </a:rPr>
              <a:t>цифровые права, предусматривающие</a:t>
            </a:r>
          </a:p>
        </p:txBody>
      </p:sp>
      <p:sp>
        <p:nvSpPr>
          <p:cNvPr id="7" name=""/>
          <p:cNvSpPr/>
          <p:nvPr/>
        </p:nvSpPr>
        <p:spPr>
          <a:xfrm>
            <a:off x="637032" y="3453384"/>
            <a:ext cx="185928" cy="49987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just" indent="0"/>
            <a:r>
              <a:rPr lang="ru" sz="2900">
                <a:solidFill>
                  <a:srgbClr val="4472C4"/>
                </a:solidFill>
                <a:latin typeface="Calibri"/>
              </a:rPr>
              <a:t>&gt;</a:t>
            </a:r>
          </a:p>
          <a:p>
            <a:pPr algn="just" indent="0">
              <a:lnSpc>
                <a:spcPct val="75000"/>
              </a:lnSpc>
            </a:pPr>
            <a:r>
              <a:rPr lang="ru" sz="2900">
                <a:solidFill>
                  <a:srgbClr val="4472C4"/>
                </a:solidFill>
                <a:latin typeface="Calibri"/>
              </a:rPr>
              <a:t>&gt;</a:t>
            </a:r>
          </a:p>
        </p:txBody>
      </p:sp>
      <p:sp>
        <p:nvSpPr>
          <p:cNvPr id="8" name=""/>
          <p:cNvSpPr/>
          <p:nvPr/>
        </p:nvSpPr>
        <p:spPr>
          <a:xfrm>
            <a:off x="637032" y="4901184"/>
            <a:ext cx="185928" cy="21031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ru" sz="2900">
                <a:solidFill>
                  <a:srgbClr val="4472C4"/>
                </a:solidFill>
                <a:latin typeface="Calibri"/>
              </a:rPr>
              <a:t>&gt;</a:t>
            </a:r>
          </a:p>
        </p:txBody>
      </p:sp>
      <p:sp>
        <p:nvSpPr>
          <p:cNvPr id="9" name=""/>
          <p:cNvSpPr/>
          <p:nvPr/>
        </p:nvSpPr>
        <p:spPr>
          <a:xfrm>
            <a:off x="963168" y="3459480"/>
            <a:ext cx="4684776" cy="19842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4472C4"/>
                </a:solidFill>
                <a:latin typeface="Calibri"/>
              </a:rPr>
              <a:t>право требовать передачи вещи (вещей); право требовать передачи исключительных прав на результаты интеллектуальной деятельности и (или) прав использования результатов интеллектуальной деятельности; право требовать выполнения работ и (или) оказания услуг</a:t>
            </a:r>
          </a:p>
        </p:txBody>
      </p:sp>
      <p:sp>
        <p:nvSpPr>
          <p:cNvPr id="10" name=""/>
          <p:cNvSpPr/>
          <p:nvPr/>
        </p:nvSpPr>
        <p:spPr>
          <a:xfrm>
            <a:off x="7046976" y="3331464"/>
            <a:ext cx="4294632" cy="196900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4472C4"/>
                </a:solidFill>
                <a:latin typeface="Calibri"/>
              </a:rPr>
              <a:t>Права признаются утилитарными цифровыми правами, если они изначально возникли в качестве цифрового права на основании договора о приобретении утилитарного цифрового права, заключенного с использованием инвестиционной платформы.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4041648" y="896112"/>
            <a:ext cx="4078224" cy="29870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ru" b="1" sz="2400">
                <a:solidFill>
                  <a:srgbClr val="70AD47"/>
                </a:solidFill>
                <a:latin typeface="Calibri"/>
              </a:rPr>
              <a:t>Утилитарные цифровые права</a:t>
            </a:r>
          </a:p>
        </p:txBody>
      </p:sp>
      <p:sp>
        <p:nvSpPr>
          <p:cNvPr id="3" name=""/>
          <p:cNvSpPr/>
          <p:nvPr/>
        </p:nvSpPr>
        <p:spPr>
          <a:xfrm>
            <a:off x="670560" y="1746504"/>
            <a:ext cx="627888" cy="5364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ru" b="1" sz="5400">
                <a:solidFill>
                  <a:srgbClr val="FFC000"/>
                </a:solidFill>
                <a:latin typeface="Arial Black"/>
              </a:rPr>
              <a:t>1.</a:t>
            </a:r>
          </a:p>
        </p:txBody>
      </p:sp>
      <p:sp>
        <p:nvSpPr>
          <p:cNvPr id="4" name=""/>
          <p:cNvSpPr/>
          <p:nvPr/>
        </p:nvSpPr>
        <p:spPr>
          <a:xfrm>
            <a:off x="633984" y="2877312"/>
            <a:ext cx="664464" cy="5364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ru" b="1" sz="5400">
                <a:solidFill>
                  <a:srgbClr val="FFC000"/>
                </a:solidFill>
                <a:latin typeface="Arial Black"/>
              </a:rPr>
              <a:t>2.</a:t>
            </a:r>
          </a:p>
        </p:txBody>
      </p:sp>
      <p:sp>
        <p:nvSpPr>
          <p:cNvPr id="5" name=""/>
          <p:cNvSpPr/>
          <p:nvPr/>
        </p:nvSpPr>
        <p:spPr>
          <a:xfrm>
            <a:off x="1962912" y="1783080"/>
            <a:ext cx="9223248" cy="53340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b="1" sz="1900">
                <a:solidFill>
                  <a:srgbClr val="4472C4"/>
                </a:solidFill>
                <a:latin typeface="Calibri"/>
              </a:rPr>
              <a:t>Банк России ведет реестр операторов инвестиционных платформ, определяет порядок ведения такого реестра, состав включаемых в него сведений</a:t>
            </a:r>
          </a:p>
        </p:txBody>
      </p:sp>
      <p:sp>
        <p:nvSpPr>
          <p:cNvPr id="6" name=""/>
          <p:cNvSpPr/>
          <p:nvPr/>
        </p:nvSpPr>
        <p:spPr>
          <a:xfrm>
            <a:off x="1947672" y="2926080"/>
            <a:ext cx="5020056" cy="53340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just" indent="0">
              <a:lnSpc>
                <a:spcPct val="97000"/>
              </a:lnSpc>
            </a:pPr>
            <a:r>
              <a:rPr lang="ru" b="1" sz="1900">
                <a:solidFill>
                  <a:srgbClr val="4472C4"/>
                </a:solidFill>
                <a:latin typeface="Calibri"/>
              </a:rPr>
              <a:t>Реестр операторов инвестиционных платформ: </a:t>
            </a:r>
            <a:r>
              <a:rPr lang="en-US" b="1" u="sng" sz="1900">
                <a:solidFill>
                  <a:srgbClr val="0563C1"/>
                </a:solidFill>
                <a:latin typeface="Calibri"/>
                <a:hlinkClick r:id="rLinkId0"/>
              </a:rPr>
              <a:t>https://www.cbr.ru/finm infrastructure/oper/</a:t>
            </a:r>
          </a:p>
        </p:txBody>
      </p:sp>
      <p:sp>
        <p:nvSpPr>
          <p:cNvPr id="7" name=""/>
          <p:cNvSpPr/>
          <p:nvPr/>
        </p:nvSpPr>
        <p:spPr>
          <a:xfrm>
            <a:off x="2106168" y="3837432"/>
            <a:ext cx="2514600" cy="26212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12700">
              <a:lnSpc>
                <a:spcPct val="115000"/>
              </a:lnSpc>
            </a:pPr>
            <a:r>
              <a:rPr lang="ru" b="1" sz="900">
                <a:latin typeface="Times New Roman"/>
              </a:rPr>
              <a:t>Реестр операторов инвестиционных платформ по состоянию на 27.08.2021</a:t>
            </a:r>
          </a:p>
        </p:txBody>
      </p:sp>
      <p:graphicFrame>
        <p:nvGraphicFramePr>
          <p:cNvPr id="8" name=""/>
          <p:cNvGraphicFramePr>
            <a:graphicFrameLocks noGrp="1"/>
          </p:cNvGraphicFramePr>
          <p:nvPr/>
        </p:nvGraphicFramePr>
        <p:xfrm>
          <a:off x="2097024" y="4117848"/>
          <a:ext cx="7902448" cy="2368296"/>
        </p:xfrm>
        <a:graphic>
          <a:graphicData uri="http://schemas.openxmlformats.org/drawingml/2006/table">
            <a:tbl>
              <a:tblPr/>
              <a:tblGrid>
                <a:gridCol w="734568"/>
                <a:gridCol w="1115568"/>
                <a:gridCol w="734568"/>
                <a:gridCol w="731520"/>
                <a:gridCol w="743712"/>
                <a:gridCol w="208280"/>
                <a:gridCol w="844296"/>
                <a:gridCol w="208280"/>
                <a:gridCol w="774192"/>
                <a:gridCol w="1088136"/>
                <a:gridCol w="719328"/>
              </a:tblGrid>
              <a:tr h="1350264"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18000"/>
                        </a:lnSpc>
                        <a:spcAft>
                          <a:spcPts val="700"/>
                        </a:spcAft>
                      </a:pPr>
                      <a:r>
                        <a:rPr lang="ru" sz="600">
                          <a:solidFill>
                            <a:srgbClr val="5F5C5A"/>
                          </a:solidFill>
                          <a:latin typeface="Times New Roman"/>
                        </a:rPr>
                        <a:t>Дата </a:t>
                      </a:r>
                      <a:r>
                        <a:rPr lang="ru" sz="600">
                          <a:solidFill>
                            <a:srgbClr val="271119"/>
                          </a:solidFill>
                          <a:latin typeface="Times New Roman"/>
                        </a:rPr>
                        <a:t>включения </a:t>
                      </a:r>
                      <a:r>
                        <a:rPr lang="ru" sz="600">
                          <a:solidFill>
                            <a:srgbClr val="404040"/>
                          </a:solidFill>
                          <a:latin typeface="Times New Roman"/>
                        </a:rPr>
                        <a:t>сведений об </a:t>
                      </a:r>
                      <a:r>
                        <a:rPr lang="ru" sz="600">
                          <a:solidFill>
                            <a:srgbClr val="271119"/>
                          </a:solidFill>
                          <a:latin typeface="Times New Roman"/>
                        </a:rPr>
                        <a:t>операторе инв есп щионной платформы в реестр операторов инв е сп щионных платформ</a:t>
                      </a:r>
                    </a:p>
                    <a:p>
                      <a:pPr algn="ctr" indent="0">
                        <a:lnSpc>
                          <a:spcPct val="118000"/>
                        </a:lnSpc>
                      </a:pPr>
                      <a:r>
                        <a:rPr lang="ru" sz="600">
                          <a:solidFill>
                            <a:srgbClr val="716C81"/>
                          </a:solidFill>
                          <a:latin typeface="Times New Roman"/>
                        </a:rPr>
                        <a:t>I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18000"/>
                        </a:lnSpc>
                        <a:spcAft>
                          <a:spcPts val="1890"/>
                        </a:spcAft>
                      </a:pPr>
                      <a:r>
                        <a:rPr lang="ru" sz="600">
                          <a:solidFill>
                            <a:srgbClr val="404040"/>
                          </a:solidFill>
                          <a:latin typeface="Times New Roman"/>
                        </a:rPr>
                        <a:t>Полное и </a:t>
                      </a:r>
                      <a:r>
                        <a:rPr lang="ru" sz="600">
                          <a:solidFill>
                            <a:srgbClr val="271119"/>
                          </a:solidFill>
                          <a:latin typeface="Times New Roman"/>
                        </a:rPr>
                        <a:t>сокращенное </a:t>
                      </a:r>
                      <a:r>
                        <a:rPr lang="ru" sz="600">
                          <a:solidFill>
                            <a:srgbClr val="404040"/>
                          </a:solidFill>
                          <a:latin typeface="Times New Roman"/>
                        </a:rPr>
                        <a:t>(при наличии) фирменное </a:t>
                      </a:r>
                      <a:r>
                        <a:rPr lang="ru" sz="600">
                          <a:solidFill>
                            <a:srgbClr val="271119"/>
                          </a:solidFill>
                          <a:latin typeface="Times New Roman"/>
                        </a:rPr>
                        <a:t>наименование на русском языке</a:t>
                      </a:r>
                    </a:p>
                    <a:p>
                      <a:pPr marL="980000" indent="0">
                        <a:lnSpc>
                          <a:spcPct val="118000"/>
                        </a:lnSpc>
                      </a:pPr>
                      <a:r>
                        <a:rPr lang="ru" sz="600">
                          <a:solidFill>
                            <a:srgbClr val="716C81"/>
                          </a:solidFill>
                          <a:latin typeface="Times New Roman"/>
                        </a:rPr>
                        <a:t>I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600">
                          <a:solidFill>
                            <a:srgbClr val="153A5C"/>
                          </a:solidFill>
                          <a:latin typeface="Times New Roman"/>
                        </a:rPr>
                        <a:t>ОГРН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600">
                          <a:solidFill>
                            <a:srgbClr val="5F5C5A"/>
                          </a:solidFill>
                          <a:latin typeface="Times New Roman"/>
                        </a:rPr>
                        <a:t>ИНН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18000"/>
                        </a:lnSpc>
                      </a:pPr>
                      <a:r>
                        <a:rPr lang="ru" sz="600">
                          <a:solidFill>
                            <a:srgbClr val="2B1C32"/>
                          </a:solidFill>
                          <a:latin typeface="Times New Roman"/>
                        </a:rPr>
                        <a:t>Адрес, указанный в </a:t>
                      </a:r>
                      <a:r>
                        <a:rPr lang="ru" sz="600">
                          <a:solidFill>
                            <a:srgbClr val="5F5C5A"/>
                          </a:solidFill>
                          <a:latin typeface="Times New Roman"/>
                        </a:rPr>
                        <a:t>ЕГРЮЛ</a:t>
                      </a:r>
                    </a:p>
                  </a:txBody>
                  <a:tcPr marL="0" marR="0" marT="0" marB="0" anchor="ctr"/>
                </a:tc>
                <a:tc rowSpan="4">
                  <a:txBody>
                    <a:bodyPr lIns="0" tIns="0" rIns="0" bIns="0">
                      <a:noAutofit/>
                    </a:bodyPr>
                    <a:p>
                      <a:endParaRPr sz="6400"/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18000"/>
                        </a:lnSpc>
                      </a:pPr>
                      <a:r>
                        <a:rPr lang="ru" sz="600">
                          <a:solidFill>
                            <a:srgbClr val="2B1C32"/>
                          </a:solidFill>
                          <a:latin typeface="Times New Roman"/>
                        </a:rPr>
                        <a:t>Адрес </a:t>
                      </a:r>
                      <a:r>
                        <a:rPr lang="ru" sz="600">
                          <a:solidFill>
                            <a:srgbClr val="4E4247"/>
                          </a:solidFill>
                          <a:latin typeface="Times New Roman"/>
                        </a:rPr>
                        <a:t>сайта </a:t>
                      </a:r>
                      <a:r>
                        <a:rPr lang="ru" sz="600">
                          <a:solidFill>
                            <a:srgbClr val="2B1C32"/>
                          </a:solidFill>
                          <a:latin typeface="Times New Roman"/>
                        </a:rPr>
                        <a:t>информационнотелекоммуникационной </a:t>
                      </a:r>
                      <a:r>
                        <a:rPr lang="ru" sz="600">
                          <a:solidFill>
                            <a:srgbClr val="4E4247"/>
                          </a:solidFill>
                          <a:latin typeface="Times New Roman"/>
                        </a:rPr>
                        <a:t>сети «Интернет», </a:t>
                      </a:r>
                      <a:r>
                        <a:rPr lang="ru" sz="600">
                          <a:solidFill>
                            <a:srgbClr val="2B1C32"/>
                          </a:solidFill>
                          <a:latin typeface="Times New Roman"/>
                        </a:rPr>
                        <a:t>который </a:t>
                      </a:r>
                      <a:r>
                        <a:rPr lang="ru" sz="600">
                          <a:solidFill>
                            <a:srgbClr val="4E4247"/>
                          </a:solidFill>
                          <a:latin typeface="Times New Roman"/>
                        </a:rPr>
                        <a:t>используется </a:t>
                      </a:r>
                      <a:r>
                        <a:rPr lang="ru" sz="600">
                          <a:solidFill>
                            <a:srgbClr val="2B1C32"/>
                          </a:solidFill>
                          <a:latin typeface="Times New Roman"/>
                        </a:rPr>
                        <a:t>оператором инв е </a:t>
                      </a:r>
                      <a:r>
                        <a:rPr lang="ru" sz="600">
                          <a:latin typeface="Times New Roman"/>
                        </a:rPr>
                        <a:t>сп од юнной </a:t>
                      </a:r>
                      <a:r>
                        <a:rPr lang="ru" sz="600">
                          <a:solidFill>
                            <a:srgbClr val="2B1C32"/>
                          </a:solidFill>
                          <a:latin typeface="Times New Roman"/>
                        </a:rPr>
                        <a:t>платформы для предоставления </a:t>
                      </a:r>
                      <a:r>
                        <a:rPr lang="ru" sz="600">
                          <a:latin typeface="Times New Roman"/>
                        </a:rPr>
                        <a:t>доступа </a:t>
                      </a:r>
                      <a:r>
                        <a:rPr lang="ru" sz="600">
                          <a:solidFill>
                            <a:srgbClr val="2B1C32"/>
                          </a:solidFill>
                          <a:latin typeface="Times New Roman"/>
                        </a:rPr>
                        <a:t>к инв е </a:t>
                      </a:r>
                      <a:r>
                        <a:rPr lang="ru" sz="600">
                          <a:latin typeface="Times New Roman"/>
                        </a:rPr>
                        <a:t>сп щионной </a:t>
                      </a:r>
                      <a:r>
                        <a:rPr lang="ru" sz="600">
                          <a:solidFill>
                            <a:srgbClr val="2B1C32"/>
                          </a:solidFill>
                          <a:latin typeface="Times New Roman"/>
                        </a:rPr>
                        <a:t>платформе</a:t>
                      </a:r>
                    </a:p>
                  </a:txBody>
                  <a:tcPr marL="0" marR="0" marT="0" marB="0" anchor="ctr"/>
                </a:tc>
                <a:tc rowSpan="4">
                  <a:txBody>
                    <a:bodyPr lIns="0" tIns="0" rIns="0" bIns="0">
                      <a:noAutofit/>
                    </a:bodyPr>
                    <a:p>
                      <a:endParaRPr sz="6400"/>
                    </a:p>
                  </a:txBody>
                  <a:tcPr marL="0" marR="0" marT="0" marB="0">
                    <a:solidFill>
                      <a:srgbClr val="FFC000"/>
                    </a:solidFill>
                  </a:tcPr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18000"/>
                        </a:lnSpc>
                      </a:pPr>
                      <a:r>
                        <a:rPr lang="ru" sz="600">
                          <a:solidFill>
                            <a:srgbClr val="4E4247"/>
                          </a:solidFill>
                          <a:latin typeface="Times New Roman"/>
                        </a:rPr>
                        <a:t>Номер </a:t>
                      </a:r>
                      <a:r>
                        <a:rPr lang="ru" sz="600">
                          <a:solidFill>
                            <a:srgbClr val="271119"/>
                          </a:solidFill>
                          <a:latin typeface="Times New Roman"/>
                        </a:rPr>
                        <a:t>контактного телефона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600">
                          <a:solidFill>
                            <a:srgbClr val="2B1C32"/>
                          </a:solidFill>
                          <a:latin typeface="Times New Roman"/>
                        </a:rPr>
                        <a:t>Адрес электронной почты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18000"/>
                        </a:lnSpc>
                        <a:spcAft>
                          <a:spcPts val="700"/>
                        </a:spcAft>
                      </a:pPr>
                      <a:r>
                        <a:rPr lang="ru" sz="600">
                          <a:solidFill>
                            <a:srgbClr val="5F5C5A"/>
                          </a:solidFill>
                          <a:latin typeface="Times New Roman"/>
                        </a:rPr>
                        <a:t>Дата </a:t>
                      </a:r>
                      <a:r>
                        <a:rPr lang="ru" sz="600">
                          <a:solidFill>
                            <a:srgbClr val="2B1C32"/>
                          </a:solidFill>
                          <a:latin typeface="Times New Roman"/>
                        </a:rPr>
                        <a:t>исключения оператора инв е сп щионной платформы из реестра операторов инвеспщионных платформ (при наличии)</a:t>
                      </a:r>
                    </a:p>
                    <a:p>
                      <a:pPr algn="r" indent="0">
                        <a:lnSpc>
                          <a:spcPct val="118000"/>
                        </a:lnSpc>
                      </a:pPr>
                      <a:r>
                        <a:rPr lang="ru" sz="600">
                          <a:solidFill>
                            <a:srgbClr val="716C81"/>
                          </a:solidFill>
                          <a:latin typeface="Times New Roman"/>
                        </a:rPr>
                        <a:t>I</a:t>
                      </a:r>
                    </a:p>
                  </a:txBody>
                  <a:tcPr marL="0" marR="0" marT="0" marB="0" anchor="b"/>
                </a:tc>
              </a:tr>
              <a:tr h="128016">
                <a:tc>
                  <a:txBody>
                    <a:bodyPr lIns="0" tIns="0" rIns="0" bIns="0">
                      <a:noAutofit/>
                    </a:bodyPr>
                    <a:p>
                      <a:pPr indent="342900"/>
                      <a:r>
                        <a:rPr lang="ru" sz="600"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600"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600">
                          <a:solidFill>
                            <a:srgbClr val="2B449F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600">
                          <a:solidFill>
                            <a:srgbClr val="6D3C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600"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 vMerge="1">
                  <a:txBody>
                    <a:bodyPr lIns="0" tIns="0" rIns="0" bIns="0">
                      <a:noAutofit/>
                    </a:bodyPr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600">
                          <a:solidFill>
                            <a:srgbClr val="72726D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 vMerge="1">
                  <a:txBody>
                    <a:bodyPr lIns="0" tIns="0" rIns="0" bIns="0">
                      <a:noAutofit/>
                    </a:bodyPr>
                    <a:p>
                      <a:endParaRPr sz="7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600"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600"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r" marR="294200" indent="0"/>
                      <a:r>
                        <a:rPr lang="ru" sz="600">
                          <a:solidFill>
                            <a:srgbClr val="72726D"/>
                          </a:solidFill>
                          <a:latin typeface="Times New Roman"/>
                        </a:rPr>
                        <a:t>9</a:t>
                      </a:r>
                    </a:p>
                  </a:txBody>
                  <a:tcPr marL="0" marR="0" marT="0" marB="0" anchor="b"/>
                </a:tc>
              </a:tr>
              <a:tr h="457200">
                <a:tc>
                  <a:txBody>
                    <a:bodyPr lIns="0" tIns="0" rIns="0" bIns="0">
                      <a:noAutofit/>
                    </a:bodyPr>
                    <a:p>
                      <a:pPr indent="177800"/>
                      <a:r>
                        <a:rPr lang="ru" sz="600">
                          <a:solidFill>
                            <a:srgbClr val="72726D"/>
                          </a:solidFill>
                          <a:latin typeface="Times New Roman"/>
                        </a:rPr>
                        <a:t>02.062020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18000"/>
                        </a:lnSpc>
                      </a:pPr>
                      <a:r>
                        <a:rPr lang="ru" sz="600">
                          <a:solidFill>
                            <a:srgbClr val="404040"/>
                          </a:solidFill>
                          <a:latin typeface="Times New Roman"/>
                        </a:rPr>
                        <a:t>Акционерное общество «Независимая регистраторская компания </a:t>
                      </a:r>
                      <a:r>
                        <a:rPr lang="ru" sz="600">
                          <a:solidFill>
                            <a:srgbClr val="5F5C5A"/>
                          </a:solidFill>
                          <a:latin typeface="Times New Roman"/>
                        </a:rPr>
                        <a:t>Р.О.С.Т.», АО «НРК-Р.О.С.Т.»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600">
                          <a:solidFill>
                            <a:srgbClr val="5F5C5A"/>
                          </a:solidFill>
                          <a:latin typeface="Times New Roman"/>
                        </a:rPr>
                        <a:t>1027739216757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600">
                          <a:solidFill>
                            <a:srgbClr val="72726D"/>
                          </a:solidFill>
                          <a:latin typeface="Times New Roman"/>
                        </a:rPr>
                        <a:t>7726030449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18000"/>
                        </a:lnSpc>
                      </a:pPr>
                      <a:r>
                        <a:rPr lang="ru" sz="600">
                          <a:solidFill>
                            <a:srgbClr val="72726D"/>
                          </a:solidFill>
                          <a:latin typeface="Times New Roman"/>
                        </a:rPr>
                        <a:t>107076, </a:t>
                      </a:r>
                      <a:r>
                        <a:rPr lang="ru" sz="600">
                          <a:solidFill>
                            <a:srgbClr val="271119"/>
                          </a:solidFill>
                          <a:latin typeface="Times New Roman"/>
                        </a:rPr>
                        <a:t>г. </a:t>
                      </a:r>
                      <a:r>
                        <a:rPr lang="ru" sz="600">
                          <a:solidFill>
                            <a:srgbClr val="2B1C32"/>
                          </a:solidFill>
                          <a:latin typeface="Times New Roman"/>
                        </a:rPr>
                        <a:t>Москва, ул Стромынка, </a:t>
                      </a:r>
                      <a:r>
                        <a:rPr lang="ru" sz="600">
                          <a:solidFill>
                            <a:srgbClr val="34365E"/>
                          </a:solidFill>
                          <a:latin typeface="Times New Roman"/>
                        </a:rPr>
                        <a:t>д.18, </a:t>
                      </a:r>
                      <a:r>
                        <a:rPr lang="ru" sz="600">
                          <a:solidFill>
                            <a:srgbClr val="271119"/>
                          </a:solidFill>
                          <a:latin typeface="Times New Roman"/>
                        </a:rPr>
                        <a:t>корп. </a:t>
                      </a:r>
                      <a:r>
                        <a:rPr lang="ru" sz="600">
                          <a:solidFill>
                            <a:srgbClr val="4E4247"/>
                          </a:solidFill>
                          <a:latin typeface="Times New Roman"/>
                        </a:rPr>
                        <a:t>5Б. </a:t>
                      </a:r>
                      <a:r>
                        <a:rPr lang="ru" sz="600">
                          <a:solidFill>
                            <a:srgbClr val="2B1C32"/>
                          </a:solidFill>
                          <a:latin typeface="Times New Roman"/>
                        </a:rPr>
                        <a:t>пом. </a:t>
                      </a:r>
                      <a:r>
                        <a:rPr lang="ru" sz="600">
                          <a:solidFill>
                            <a:srgbClr val="72726D"/>
                          </a:solidFill>
                          <a:latin typeface="Times New Roman"/>
                        </a:rPr>
                        <a:t>IX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 lIns="0" tIns="0" rIns="0" bIns="0">
                      <a:noAutofit/>
                    </a:bodyPr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177800"/>
                      <a:r>
                        <a:rPr lang="en-US" sz="600">
                          <a:solidFill>
                            <a:srgbClr val="4E4247"/>
                          </a:solidFill>
                          <a:latin typeface="Times New Roman"/>
                        </a:rPr>
                        <a:t>WW3V.rrOSt.ru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 lIns="0" tIns="0" rIns="0" bIns="0">
                      <a:noAutofit/>
                    </a:bodyPr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600">
                          <a:solidFill>
                            <a:srgbClr val="72726D"/>
                          </a:solidFill>
                          <a:latin typeface="Times New Roman"/>
                        </a:rPr>
                        <a:t>8-495-780-73-63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en-US" sz="600">
                          <a:solidFill>
                            <a:srgbClr val="38030D"/>
                          </a:solidFill>
                          <a:latin typeface="Times New Roman"/>
                          <a:hlinkClick r:id="rLinkId1"/>
                        </a:rPr>
                        <a:t>info@nost.ru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200"/>
                    </a:p>
                  </a:txBody>
                  <a:tcPr marL="0" marR="0" marT="0" marB="0"/>
                </a:tc>
              </a:tr>
              <a:tr h="432816">
                <a:tc>
                  <a:txBody>
                    <a:bodyPr lIns="0" tIns="0" rIns="0" bIns="0">
                      <a:noAutofit/>
                    </a:bodyPr>
                    <a:p>
                      <a:pPr indent="177800"/>
                      <a:r>
                        <a:rPr lang="ru" sz="600">
                          <a:solidFill>
                            <a:srgbClr val="72726D"/>
                          </a:solidFill>
                          <a:latin typeface="Times New Roman"/>
                        </a:rPr>
                        <a:t>30.062020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18000"/>
                        </a:lnSpc>
                      </a:pPr>
                      <a:r>
                        <a:rPr lang="ru" sz="600">
                          <a:solidFill>
                            <a:srgbClr val="716C81"/>
                          </a:solidFill>
                          <a:latin typeface="Times New Roman"/>
                        </a:rPr>
                        <a:t>Общество с </a:t>
                      </a:r>
                      <a:r>
                        <a:rPr lang="ru" sz="600">
                          <a:solidFill>
                            <a:srgbClr val="404040"/>
                          </a:solidFill>
                          <a:latin typeface="Times New Roman"/>
                        </a:rPr>
                        <a:t>ограниченной </a:t>
                      </a:r>
                      <a:r>
                        <a:rPr lang="ru" sz="600">
                          <a:solidFill>
                            <a:srgbClr val="271119"/>
                          </a:solidFill>
                          <a:latin typeface="Times New Roman"/>
                        </a:rPr>
                        <a:t>ответственностью </a:t>
                      </a:r>
                      <a:r>
                        <a:rPr lang="ru" sz="600">
                          <a:solidFill>
                            <a:srgbClr val="4E4247"/>
                          </a:solidFill>
                          <a:latin typeface="Times New Roman"/>
                        </a:rPr>
                        <a:t>« Поток. Диджитал ». </a:t>
                      </a:r>
                      <a:r>
                        <a:rPr lang="ru" sz="600">
                          <a:solidFill>
                            <a:srgbClr val="716C81"/>
                          </a:solidFill>
                          <a:latin typeface="Times New Roman"/>
                        </a:rPr>
                        <a:t>ООО « </a:t>
                      </a:r>
                      <a:r>
                        <a:rPr lang="ru" sz="600">
                          <a:solidFill>
                            <a:srgbClr val="4E4247"/>
                          </a:solidFill>
                          <a:latin typeface="Times New Roman"/>
                        </a:rPr>
                        <a:t>Поток.Диджитал •&gt;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600">
                          <a:solidFill>
                            <a:srgbClr val="5F5C5A"/>
                          </a:solidFill>
                          <a:latin typeface="Times New Roman"/>
                        </a:rPr>
                        <a:t>1167746721735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600">
                          <a:solidFill>
                            <a:srgbClr val="72726D"/>
                          </a:solidFill>
                          <a:latin typeface="Times New Roman"/>
                        </a:rPr>
                        <a:t>9701046627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18000"/>
                        </a:lnSpc>
                      </a:pPr>
                      <a:r>
                        <a:rPr lang="ru" sz="600">
                          <a:solidFill>
                            <a:srgbClr val="5F5C5A"/>
                          </a:solidFill>
                          <a:latin typeface="Times New Roman"/>
                        </a:rPr>
                        <a:t>105066, </a:t>
                      </a:r>
                      <a:r>
                        <a:rPr lang="ru" sz="600">
                          <a:solidFill>
                            <a:srgbClr val="271119"/>
                          </a:solidFill>
                          <a:latin typeface="Times New Roman"/>
                        </a:rPr>
                        <a:t>г. </a:t>
                      </a:r>
                      <a:r>
                        <a:rPr lang="ru" sz="600">
                          <a:solidFill>
                            <a:srgbClr val="404040"/>
                          </a:solidFill>
                          <a:latin typeface="Times New Roman"/>
                        </a:rPr>
                        <a:t>Москва, ул Ольховская, д. </a:t>
                      </a:r>
                      <a:r>
                        <a:rPr lang="ru" sz="600">
                          <a:solidFill>
                            <a:srgbClr val="6D3C00"/>
                          </a:solidFill>
                          <a:latin typeface="Times New Roman"/>
                        </a:rPr>
                        <a:t>4, </a:t>
                      </a:r>
                      <a:r>
                        <a:rPr lang="ru" sz="600">
                          <a:solidFill>
                            <a:srgbClr val="271119"/>
                          </a:solidFill>
                          <a:latin typeface="Times New Roman"/>
                        </a:rPr>
                        <a:t>корп </a:t>
                      </a:r>
                      <a:r>
                        <a:rPr lang="ru" sz="600">
                          <a:solidFill>
                            <a:srgbClr val="5F5C5A"/>
                          </a:solidFill>
                          <a:latin typeface="Times New Roman"/>
                        </a:rPr>
                        <a:t>1, </a:t>
                      </a:r>
                      <a:r>
                        <a:rPr lang="ru" sz="600">
                          <a:solidFill>
                            <a:srgbClr val="271119"/>
                          </a:solidFill>
                          <a:latin typeface="Times New Roman"/>
                        </a:rPr>
                        <a:t>оф. </a:t>
                      </a:r>
                      <a:r>
                        <a:rPr lang="ru" sz="600">
                          <a:solidFill>
                            <a:srgbClr val="5F5C5A"/>
                          </a:solidFill>
                          <a:latin typeface="Times New Roman"/>
                        </a:rPr>
                        <a:t>128</a:t>
                      </a:r>
                    </a:p>
                  </a:txBody>
                  <a:tcPr marL="0" marR="0" marT="0" marB="0" anchor="b"/>
                </a:tc>
                <a:tc vMerge="1">
                  <a:txBody>
                    <a:bodyPr lIns="0" tIns="0" rIns="0" bIns="0">
                      <a:noAutofit/>
                    </a:bodyPr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177800"/>
                      <a:r>
                        <a:rPr lang="en-US" sz="600">
                          <a:solidFill>
                            <a:srgbClr val="271119"/>
                          </a:solidFill>
                          <a:latin typeface="Times New Roman"/>
                        </a:rPr>
                        <a:t>potok. digital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 lIns="0" tIns="0" rIns="0" bIns="0">
                      <a:noAutofit/>
                    </a:bodyPr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18000"/>
                        </a:lnSpc>
                      </a:pPr>
                      <a:r>
                        <a:rPr lang="ru" sz="600">
                          <a:solidFill>
                            <a:srgbClr val="72726D"/>
                          </a:solidFill>
                          <a:latin typeface="Times New Roman"/>
                        </a:rPr>
                        <a:t>8-916-854-10-96, 8-929</a:t>
                      </a:r>
                      <a:r>
                        <a:rPr lang="ru" sz="600">
                          <a:solidFill>
                            <a:srgbClr val="5F5C5A"/>
                          </a:solidFill>
                          <a:latin typeface="Times New Roman"/>
                        </a:rPr>
                        <a:t>911-93-05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en-US" sz="600">
                          <a:solidFill>
                            <a:srgbClr val="4E4247"/>
                          </a:solidFill>
                          <a:latin typeface="Times New Roman"/>
                        </a:rPr>
                        <a:t>ok@potok. </a:t>
                      </a:r>
                      <a:r>
                        <a:rPr lang="en-US" sz="600">
                          <a:solidFill>
                            <a:srgbClr val="2B1C32"/>
                          </a:solidFill>
                          <a:latin typeface="Times New Roman"/>
                        </a:rPr>
                        <a:t>digital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100"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096" y="0"/>
            <a:ext cx="722376" cy="691896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1332464" y="45720"/>
            <a:ext cx="365760" cy="2651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800">
                <a:solidFill>
                  <a:srgbClr val="A9D18E"/>
                </a:solidFill>
                <a:latin typeface="Calibri"/>
              </a:rPr>
              <a:t>33</a:t>
            </a:r>
          </a:p>
        </p:txBody>
      </p:sp>
      <p:sp>
        <p:nvSpPr>
          <p:cNvPr id="4" name=""/>
          <p:cNvSpPr/>
          <p:nvPr/>
        </p:nvSpPr>
        <p:spPr>
          <a:xfrm>
            <a:off x="1496568" y="893064"/>
            <a:ext cx="9177528" cy="66751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97000"/>
              </a:lnSpc>
            </a:pPr>
            <a:r>
              <a:rPr lang="ru" b="1" sz="2400">
                <a:solidFill>
                  <a:srgbClr val="70AD47"/>
                </a:solidFill>
                <a:latin typeface="Calibri"/>
              </a:rPr>
              <a:t>Указ Президента Российской Федерации от 10 декабря 2020 г. № 778 (изменения в форму справки)</a:t>
            </a:r>
          </a:p>
        </p:txBody>
      </p:sp>
      <p:sp>
        <p:nvSpPr>
          <p:cNvPr id="5" name=""/>
          <p:cNvSpPr/>
          <p:nvPr/>
        </p:nvSpPr>
        <p:spPr>
          <a:xfrm>
            <a:off x="4239768" y="1773936"/>
            <a:ext cx="3227832" cy="21031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ru" b="1" sz="1600">
                <a:latin typeface="Calibri"/>
              </a:rPr>
              <a:t>3.4. Утилитарные цифровые права</a:t>
            </a:r>
          </a:p>
        </p:txBody>
      </p:sp>
      <p:graphicFrame>
        <p:nvGraphicFramePr>
          <p:cNvPr id="6" name=""/>
          <p:cNvGraphicFramePr>
            <a:graphicFrameLocks noGrp="1"/>
          </p:cNvGraphicFramePr>
          <p:nvPr/>
        </p:nvGraphicFramePr>
        <p:xfrm>
          <a:off x="2289048" y="2081784"/>
          <a:ext cx="7613904" cy="2694432"/>
        </p:xfrm>
        <a:graphic>
          <a:graphicData uri="http://schemas.openxmlformats.org/drawingml/2006/table">
            <a:tbl>
              <a:tblPr/>
              <a:tblGrid>
                <a:gridCol w="405384"/>
                <a:gridCol w="2593848"/>
                <a:gridCol w="1149096"/>
                <a:gridCol w="1152144"/>
                <a:gridCol w="2313432"/>
              </a:tblGrid>
              <a:tr h="890016"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06000"/>
                        </a:lnSpc>
                      </a:pPr>
                      <a:r>
                        <a:rPr lang="ru" sz="1100">
                          <a:solidFill>
                            <a:srgbClr val="4E4247"/>
                          </a:solidFill>
                          <a:latin typeface="Arial"/>
                        </a:rPr>
                        <a:t>№ </a:t>
                      </a:r>
                      <a:r>
                        <a:rPr lang="ru" sz="1100">
                          <a:solidFill>
                            <a:srgbClr val="818181"/>
                          </a:solidFill>
                          <a:latin typeface="Arial"/>
                        </a:rPr>
                        <a:t>п/п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06000"/>
                        </a:lnSpc>
                      </a:pPr>
                      <a:r>
                        <a:rPr lang="ru" sz="1100">
                          <a:solidFill>
                            <a:srgbClr val="5F5C5A"/>
                          </a:solidFill>
                          <a:latin typeface="Arial"/>
                        </a:rPr>
                        <a:t>Уникальное условное обозначение'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06000"/>
                        </a:lnSpc>
                      </a:pPr>
                      <a:r>
                        <a:rPr lang="ru" sz="1100">
                          <a:solidFill>
                            <a:srgbClr val="4E4247"/>
                          </a:solidFill>
                          <a:latin typeface="Arial"/>
                        </a:rPr>
                        <a:t>Дата приобретения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09000"/>
                        </a:lnSpc>
                      </a:pPr>
                      <a:r>
                        <a:rPr lang="ru" sz="1100">
                          <a:solidFill>
                            <a:srgbClr val="404040"/>
                          </a:solidFill>
                          <a:latin typeface="Arial"/>
                        </a:rPr>
                        <a:t>Объем инвес</a:t>
                      </a:r>
                      <a:r>
                        <a:rPr lang="ru" baseline="30000" sz="1100">
                          <a:solidFill>
                            <a:srgbClr val="404040"/>
                          </a:solidFill>
                          <a:latin typeface="Arial"/>
                        </a:rPr>
                        <a:t>_</a:t>
                      </a:r>
                      <a:r>
                        <a:rPr lang="ru" sz="1100">
                          <a:solidFill>
                            <a:srgbClr val="404040"/>
                          </a:solidFill>
                          <a:latin typeface="Arial"/>
                        </a:rPr>
                        <a:t>иций </a:t>
                      </a:r>
                      <a:r>
                        <a:rPr lang="ru" sz="1100">
                          <a:solidFill>
                            <a:srgbClr val="72726D"/>
                          </a:solidFill>
                          <a:latin typeface="Arial"/>
                        </a:rPr>
                        <a:t>(руь_)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marL="65600" indent="177800">
                        <a:lnSpc>
                          <a:spcPct val="106000"/>
                        </a:lnSpc>
                      </a:pPr>
                      <a:r>
                        <a:rPr lang="ru" sz="1100">
                          <a:solidFill>
                            <a:srgbClr val="404040"/>
                          </a:solidFill>
                          <a:latin typeface="Arial"/>
                        </a:rPr>
                        <a:t>Сведения об операторе инвес</a:t>
                      </a:r>
                      <a:r>
                        <a:rPr lang="ru" baseline="30000" sz="1100">
                          <a:solidFill>
                            <a:srgbClr val="404040"/>
                          </a:solidFill>
                          <a:latin typeface="Arial"/>
                        </a:rPr>
                        <a:t>_</a:t>
                      </a:r>
                      <a:r>
                        <a:rPr lang="ru" sz="1100">
                          <a:solidFill>
                            <a:srgbClr val="404040"/>
                          </a:solidFill>
                          <a:latin typeface="Arial"/>
                        </a:rPr>
                        <a:t>иционьой платформ</a:t>
                      </a:r>
                    </a:p>
                  </a:txBody>
                  <a:tcPr marL="0" marR="0" marT="0" marB="0" anchor="ctr"/>
                </a:tc>
              </a:tr>
              <a:tr h="368808">
                <a:tc>
                  <a:txBody>
                    <a:bodyPr lIns="0" tIns="0" rIns="0" bIns="0">
                      <a:noAutofit/>
                    </a:bodyPr>
                    <a:p>
                      <a:pPr indent="139700"/>
                      <a:r>
                        <a:rPr lang="ru" sz="1100">
                          <a:solidFill>
                            <a:srgbClr val="81818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100">
                          <a:solidFill>
                            <a:srgbClr val="271119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100">
                          <a:solidFill>
                            <a:srgbClr val="4E4247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100">
                          <a:solidFill>
                            <a:srgbClr val="40404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marL="1068900" indent="0"/>
                      <a:r>
                        <a:rPr lang="ru" sz="600">
                          <a:latin typeface="Times New Roman"/>
                        </a:rPr>
                        <a:t>г</a:t>
                      </a:r>
                    </a:p>
                  </a:txBody>
                  <a:tcPr marL="0" marR="0" marT="0" marB="0" anchor="ctr"/>
                </a:tc>
              </a:tr>
              <a:tr h="713232">
                <a:tc>
                  <a:txBody>
                    <a:bodyPr lIns="0" tIns="0" rIns="0" bIns="0">
                      <a:noAutofit/>
                    </a:bodyPr>
                    <a:p>
                      <a:pPr indent="139700">
                        <a:spcBef>
                          <a:spcPts val="490"/>
                        </a:spcBef>
                      </a:pPr>
                      <a:r>
                        <a:rPr lang="ru" sz="1100">
                          <a:solidFill>
                            <a:srgbClr val="818181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spcBef>
                          <a:spcPts val="490"/>
                        </a:spcBef>
                      </a:pPr>
                      <a:r>
                        <a:rPr lang="ru" sz="1100">
                          <a:solidFill>
                            <a:srgbClr val="404040"/>
                          </a:solidFill>
                          <a:latin typeface="Arial"/>
                        </a:rPr>
                        <a:t>Заём </a:t>
                      </a:r>
                      <a:r>
                        <a:rPr lang="ru" sz="1100">
                          <a:solidFill>
                            <a:srgbClr val="4E4247"/>
                          </a:solidFill>
                          <a:latin typeface="Arial"/>
                        </a:rPr>
                        <a:t>№3041814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spcBef>
                          <a:spcPts val="490"/>
                        </a:spcBef>
                      </a:pPr>
                      <a:r>
                        <a:rPr lang="ru" sz="1100">
                          <a:solidFill>
                            <a:srgbClr val="2B1C32"/>
                          </a:solidFill>
                          <a:latin typeface="Arial"/>
                        </a:rPr>
                        <a:t>25</a:t>
                      </a:r>
                      <a:r>
                        <a:rPr lang="ru" sz="1100">
                          <a:solidFill>
                            <a:srgbClr val="4E4247"/>
                          </a:solidFill>
                          <a:latin typeface="Arial"/>
                        </a:rPr>
                        <a:t>.08.2020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just" indent="139700">
                        <a:spcBef>
                          <a:spcPts val="490"/>
                        </a:spcBef>
                      </a:pPr>
                      <a:r>
                        <a:rPr lang="ru" sz="1100">
                          <a:solidFill>
                            <a:srgbClr val="4E4247"/>
                          </a:solidFill>
                          <a:latin typeface="Arial"/>
                        </a:rPr>
                        <a:t>100 000,00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11000"/>
                        </a:lnSpc>
                      </a:pPr>
                      <a:r>
                        <a:rPr lang="ru" sz="1100">
                          <a:solidFill>
                            <a:srgbClr val="4E4247"/>
                          </a:solidFill>
                          <a:latin typeface="Arial"/>
                        </a:rPr>
                        <a:t>ООО </a:t>
                      </a:r>
                      <a:r>
                        <a:rPr lang="ru" sz="1100">
                          <a:solidFill>
                            <a:srgbClr val="5F5C5A"/>
                          </a:solidFill>
                          <a:latin typeface="Arial"/>
                        </a:rPr>
                        <a:t>а </a:t>
                      </a:r>
                      <a:r>
                        <a:rPr lang="ru" sz="1100">
                          <a:latin typeface="Arial"/>
                        </a:rPr>
                        <a:t>Г </a:t>
                      </a:r>
                      <a:r>
                        <a:rPr lang="ru" sz="1100">
                          <a:solidFill>
                            <a:srgbClr val="4E4247"/>
                          </a:solidFill>
                          <a:latin typeface="Arial"/>
                        </a:rPr>
                        <a:t>отоасДиджитал» ИНН: 9701046627, </a:t>
                      </a:r>
                      <a:r>
                        <a:rPr lang="ru" sz="1100">
                          <a:latin typeface="Arial"/>
                        </a:rPr>
                        <a:t>ОГРН </a:t>
                      </a:r>
                      <a:r>
                        <a:rPr lang="ru" sz="1100">
                          <a:solidFill>
                            <a:srgbClr val="5F5C5A"/>
                          </a:solidFill>
                          <a:latin typeface="Arial"/>
                        </a:rPr>
                        <a:t>11</a:t>
                      </a:r>
                      <a:r>
                        <a:rPr lang="ru" sz="1100">
                          <a:solidFill>
                            <a:srgbClr val="4E4247"/>
                          </a:solidFill>
                          <a:latin typeface="Arial"/>
                        </a:rPr>
                        <a:t>6774672173Е</a:t>
                      </a:r>
                    </a:p>
                  </a:txBody>
                  <a:tcPr marL="0" marR="0" marT="0" marB="0" anchor="ctr"/>
                </a:tc>
              </a:tr>
              <a:tr h="722376">
                <a:tc>
                  <a:txBody>
                    <a:bodyPr lIns="0" tIns="0" rIns="0" bIns="0">
                      <a:noAutofit/>
                    </a:bodyPr>
                    <a:p>
                      <a:pPr indent="139700">
                        <a:spcBef>
                          <a:spcPts val="490"/>
                        </a:spcBef>
                      </a:pPr>
                      <a:r>
                        <a:rPr lang="ru" sz="1100">
                          <a:solidFill>
                            <a:srgbClr val="271119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spcBef>
                          <a:spcPts val="490"/>
                        </a:spcBef>
                      </a:pPr>
                      <a:r>
                        <a:rPr lang="ru" sz="1100">
                          <a:solidFill>
                            <a:srgbClr val="404040"/>
                          </a:solidFill>
                          <a:latin typeface="Arial"/>
                        </a:rPr>
                        <a:t>Заём № 3044635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spcBef>
                          <a:spcPts val="490"/>
                        </a:spcBef>
                      </a:pPr>
                      <a:r>
                        <a:rPr lang="ru" sz="1100">
                          <a:solidFill>
                            <a:srgbClr val="4E4247"/>
                          </a:solidFill>
                          <a:latin typeface="Arial"/>
                        </a:rPr>
                        <a:t>03.09.2020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just" indent="139700">
                        <a:spcBef>
                          <a:spcPts val="490"/>
                        </a:spcBef>
                      </a:pPr>
                      <a:r>
                        <a:rPr lang="ru" sz="1100">
                          <a:solidFill>
                            <a:srgbClr val="404040"/>
                          </a:solidFill>
                          <a:latin typeface="Arial"/>
                        </a:rPr>
                        <a:t>125 000,00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lnSpc>
                          <a:spcPct val="111000"/>
                        </a:lnSpc>
                      </a:pPr>
                      <a:r>
                        <a:rPr lang="ru" sz="1100">
                          <a:solidFill>
                            <a:srgbClr val="4E4247"/>
                          </a:solidFill>
                          <a:latin typeface="Arial"/>
                        </a:rPr>
                        <a:t>ООО </a:t>
                      </a:r>
                      <a:r>
                        <a:rPr lang="ru" sz="1100">
                          <a:solidFill>
                            <a:srgbClr val="5F5C5A"/>
                          </a:solidFill>
                          <a:latin typeface="Arial"/>
                        </a:rPr>
                        <a:t>а </a:t>
                      </a:r>
                      <a:r>
                        <a:rPr lang="ru" sz="1100">
                          <a:latin typeface="Arial"/>
                        </a:rPr>
                        <a:t>Г </a:t>
                      </a:r>
                      <a:r>
                        <a:rPr lang="ru" sz="1100">
                          <a:solidFill>
                            <a:srgbClr val="4E4247"/>
                          </a:solidFill>
                          <a:latin typeface="Arial"/>
                        </a:rPr>
                        <a:t>отокДиджиталр ИНН: 9701046627, </a:t>
                      </a:r>
                      <a:r>
                        <a:rPr lang="ru" sz="1100">
                          <a:latin typeface="Arial"/>
                        </a:rPr>
                        <a:t>ОГРН: </a:t>
                      </a:r>
                      <a:r>
                        <a:rPr lang="ru" sz="1100">
                          <a:solidFill>
                            <a:srgbClr val="5F5C5A"/>
                          </a:solidFill>
                          <a:latin typeface="Arial"/>
                        </a:rPr>
                        <a:t>11</a:t>
                      </a:r>
                      <a:r>
                        <a:rPr lang="ru" sz="1100">
                          <a:solidFill>
                            <a:srgbClr val="4E4247"/>
                          </a:solidFill>
                          <a:latin typeface="Arial"/>
                        </a:rPr>
                        <a:t>6774672173Е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" name=""/>
          <p:cNvSpPr/>
          <p:nvPr/>
        </p:nvSpPr>
        <p:spPr>
          <a:xfrm>
            <a:off x="530352" y="5449824"/>
            <a:ext cx="8058912" cy="19507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400">
                <a:solidFill>
                  <a:srgbClr val="4472C4"/>
                </a:solidFill>
                <a:latin typeface="Calibri"/>
              </a:rPr>
              <a:t>&lt;1&gt; Указывается уникальное условное обозначение, идентифицирующее утилитарное цифровое право</a:t>
            </a:r>
          </a:p>
        </p:txBody>
      </p:sp>
      <p:sp>
        <p:nvSpPr>
          <p:cNvPr id="8" name=""/>
          <p:cNvSpPr/>
          <p:nvPr/>
        </p:nvSpPr>
        <p:spPr>
          <a:xfrm>
            <a:off x="530352" y="5879592"/>
            <a:ext cx="10805160" cy="40538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400">
                <a:solidFill>
                  <a:srgbClr val="4472C4"/>
                </a:solidFill>
                <a:latin typeface="Calibri"/>
              </a:rPr>
              <a:t>&lt;2&gt; Указываются наименование оператора инвестиционной платформы, его идентификационный номер налогоплательщика и основной государственный регистрационный номер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11332464" y="45720"/>
            <a:ext cx="371856" cy="2651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800">
                <a:solidFill>
                  <a:srgbClr val="A9D18E"/>
                </a:solidFill>
                <a:latin typeface="Calibri"/>
              </a:rPr>
              <a:t>34</a:t>
            </a:r>
          </a:p>
        </p:txBody>
      </p:sp>
      <p:sp>
        <p:nvSpPr>
          <p:cNvPr id="3" name=""/>
          <p:cNvSpPr/>
          <p:nvPr/>
        </p:nvSpPr>
        <p:spPr>
          <a:xfrm>
            <a:off x="838200" y="893064"/>
            <a:ext cx="10512552" cy="103327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97000"/>
              </a:lnSpc>
            </a:pPr>
            <a:r>
              <a:rPr lang="ru" b="1" sz="2400">
                <a:solidFill>
                  <a:srgbClr val="70AD47"/>
                </a:solidFill>
                <a:latin typeface="Calibri"/>
              </a:rPr>
              <a:t>Федеральный закон от 31 июля 2020 г. № 259-ФЗ "О цифровых финансовых активах, цифровой валюте и о внесении изменений в отдельные законодательные акты Российской Федерации"</a:t>
            </a:r>
          </a:p>
        </p:txBody>
      </p:sp>
      <p:sp>
        <p:nvSpPr>
          <p:cNvPr id="4" name=""/>
          <p:cNvSpPr/>
          <p:nvPr/>
        </p:nvSpPr>
        <p:spPr>
          <a:xfrm>
            <a:off x="883920" y="2505456"/>
            <a:ext cx="1892808" cy="243840"/>
          </a:xfrm>
          <a:prstGeom prst="rect">
            <a:avLst/>
          </a:prstGeom>
          <a:solidFill>
            <a:srgbClr val="70AD46"/>
          </a:solidFill>
        </p:spPr>
        <p:txBody>
          <a:bodyPr lIns="0" tIns="0" rIns="0" bIns="0" wrap="none">
            <a:noAutofit/>
          </a:bodyPr>
          <a:p>
            <a:pPr indent="203200"/>
            <a:r>
              <a:rPr lang="ru" b="1" sz="1900">
                <a:solidFill>
                  <a:srgbClr val="FFFFFF"/>
                </a:solidFill>
                <a:latin typeface="Calibri"/>
              </a:rPr>
              <a:t>Цифровая валюта</a:t>
            </a:r>
          </a:p>
        </p:txBody>
      </p:sp>
      <p:sp>
        <p:nvSpPr>
          <p:cNvPr id="5" name=""/>
          <p:cNvSpPr/>
          <p:nvPr/>
        </p:nvSpPr>
        <p:spPr>
          <a:xfrm>
            <a:off x="630936" y="3169920"/>
            <a:ext cx="10725912" cy="311810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marL="306900" indent="-342900">
              <a:lnSpc>
                <a:spcPct val="95000"/>
              </a:lnSpc>
            </a:pPr>
            <a:r>
              <a:rPr lang="ru" sz="1600">
                <a:solidFill>
                  <a:srgbClr val="4472C4"/>
                </a:solidFill>
                <a:latin typeface="Times New Roman"/>
              </a:rPr>
              <a:t>о </a:t>
            </a:r>
            <a:r>
              <a:rPr lang="ru" sz="1900">
                <a:solidFill>
                  <a:srgbClr val="4472C4"/>
                </a:solidFill>
                <a:latin typeface="Calibri"/>
              </a:rPr>
              <a:t>совокупность электронных данных (цифрового кода или обозначения), содержащихся в информационной системе, которые предлагаются и (или) могут быть приняты</a:t>
            </a:r>
          </a:p>
          <a:p>
            <a:pPr indent="457200">
              <a:lnSpc>
                <a:spcPct val="62000"/>
              </a:lnSpc>
            </a:pPr>
            <a:r>
              <a:rPr lang="ru" sz="2900">
                <a:solidFill>
                  <a:srgbClr val="4472C4"/>
                </a:solidFill>
                <a:latin typeface="Calibri"/>
              </a:rPr>
              <a:t>□ </a:t>
            </a:r>
            <a:r>
              <a:rPr lang="ru" sz="1900">
                <a:solidFill>
                  <a:srgbClr val="4472C4"/>
                </a:solidFill>
                <a:latin typeface="Calibri"/>
              </a:rPr>
              <a:t>в качестве средства платежа, не являющегося</a:t>
            </a:r>
          </a:p>
          <a:p>
            <a:pPr marL="878400" indent="0">
              <a:lnSpc>
                <a:spcPct val="62000"/>
              </a:lnSpc>
            </a:pPr>
            <a:r>
              <a:rPr lang="ru" sz="2900">
                <a:solidFill>
                  <a:srgbClr val="4472C4"/>
                </a:solidFill>
                <a:latin typeface="Calibri"/>
              </a:rPr>
              <a:t>&gt; </a:t>
            </a:r>
            <a:r>
              <a:rPr lang="ru" sz="1900">
                <a:solidFill>
                  <a:srgbClr val="4472C4"/>
                </a:solidFill>
                <a:latin typeface="Calibri"/>
              </a:rPr>
              <a:t>денежной единицей Российской Федерации,</a:t>
            </a:r>
          </a:p>
          <a:p>
            <a:pPr marL="878400" indent="0">
              <a:lnSpc>
                <a:spcPct val="62000"/>
              </a:lnSpc>
            </a:pPr>
            <a:r>
              <a:rPr lang="ru" sz="2900">
                <a:solidFill>
                  <a:srgbClr val="4472C4"/>
                </a:solidFill>
                <a:latin typeface="Calibri"/>
              </a:rPr>
              <a:t>&gt; </a:t>
            </a:r>
            <a:r>
              <a:rPr lang="ru" sz="1900">
                <a:solidFill>
                  <a:srgbClr val="4472C4"/>
                </a:solidFill>
                <a:latin typeface="Calibri"/>
              </a:rPr>
              <a:t>денежной единицей иностранного государства и (или)</a:t>
            </a:r>
          </a:p>
          <a:p>
            <a:pPr marL="878400" indent="0">
              <a:lnSpc>
                <a:spcPct val="62000"/>
              </a:lnSpc>
            </a:pPr>
            <a:r>
              <a:rPr lang="ru" sz="2900">
                <a:solidFill>
                  <a:srgbClr val="4472C4"/>
                </a:solidFill>
                <a:latin typeface="Calibri"/>
              </a:rPr>
              <a:t>&gt; </a:t>
            </a:r>
            <a:r>
              <a:rPr lang="ru" sz="1900">
                <a:solidFill>
                  <a:srgbClr val="4472C4"/>
                </a:solidFill>
                <a:latin typeface="Calibri"/>
              </a:rPr>
              <a:t>международной денежной или расчетной единицей,</a:t>
            </a:r>
          </a:p>
          <a:p>
            <a:pPr indent="457200">
              <a:lnSpc>
                <a:spcPct val="62000"/>
              </a:lnSpc>
            </a:pPr>
            <a:r>
              <a:rPr lang="ru" sz="2900">
                <a:solidFill>
                  <a:srgbClr val="4472C4"/>
                </a:solidFill>
                <a:latin typeface="Calibri"/>
              </a:rPr>
              <a:t>□ </a:t>
            </a:r>
            <a:r>
              <a:rPr lang="ru" sz="1900">
                <a:solidFill>
                  <a:srgbClr val="4472C4"/>
                </a:solidFill>
                <a:latin typeface="Calibri"/>
              </a:rPr>
              <a:t>и (или) в качестве инвестиций</a:t>
            </a:r>
          </a:p>
          <a:p>
            <a:pPr marL="306900" indent="-342900">
              <a:lnSpc>
                <a:spcPct val="97000"/>
              </a:lnSpc>
            </a:pPr>
            <a:r>
              <a:rPr lang="ru" sz="1600">
                <a:solidFill>
                  <a:srgbClr val="4472C4"/>
                </a:solidFill>
                <a:latin typeface="Times New Roman"/>
              </a:rPr>
              <a:t>о </a:t>
            </a:r>
            <a:r>
              <a:rPr lang="ru" sz="1900">
                <a:solidFill>
                  <a:srgbClr val="4472C4"/>
                </a:solidFill>
                <a:latin typeface="Calibri"/>
              </a:rPr>
              <a:t>и в отношении которых отсутствует лицо, обязанное перед каждым обладателем таких электронных данных, </a:t>
            </a:r>
            <a:r>
              <a:rPr lang="ru" sz="1800">
                <a:solidFill>
                  <a:srgbClr val="8FAADC"/>
                </a:solidFill>
                <a:latin typeface="Calibri"/>
              </a:rPr>
              <a:t>за исключением оператора и (или) узлов информационной системы, обязанных только обеспечивать соответствие порядка выпуска этих электронных данных и осуществления в их отношении действий по внесению (изменению) записей в такую информационную систему ее правилам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096" y="0"/>
            <a:ext cx="722376" cy="691896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1332464" y="45720"/>
            <a:ext cx="362712" cy="2651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800">
                <a:solidFill>
                  <a:srgbClr val="A9D18E"/>
                </a:solidFill>
                <a:latin typeface="Calibri"/>
              </a:rPr>
              <a:t>35</a:t>
            </a:r>
          </a:p>
        </p:txBody>
      </p:sp>
      <p:sp>
        <p:nvSpPr>
          <p:cNvPr id="4" name=""/>
          <p:cNvSpPr/>
          <p:nvPr/>
        </p:nvSpPr>
        <p:spPr>
          <a:xfrm>
            <a:off x="1496568" y="893064"/>
            <a:ext cx="9177528" cy="66751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97000"/>
              </a:lnSpc>
            </a:pPr>
            <a:r>
              <a:rPr lang="ru" b="1" sz="2400">
                <a:solidFill>
                  <a:srgbClr val="70AD47"/>
                </a:solidFill>
                <a:latin typeface="Calibri"/>
              </a:rPr>
              <a:t>Указ Президента Российской Федерации от 10 декабря 2020 г. № 778 (изменения в форму справки)</a:t>
            </a:r>
          </a:p>
        </p:txBody>
      </p:sp>
      <p:sp>
        <p:nvSpPr>
          <p:cNvPr id="5" name=""/>
          <p:cNvSpPr/>
          <p:nvPr/>
        </p:nvSpPr>
        <p:spPr>
          <a:xfrm>
            <a:off x="4261104" y="1859280"/>
            <a:ext cx="2916936" cy="28346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400">
                <a:latin typeface="Calibri"/>
              </a:rPr>
              <a:t>3.5. Цифровая валюта</a:t>
            </a:r>
          </a:p>
        </p:txBody>
      </p:sp>
      <p:graphicFrame>
        <p:nvGraphicFramePr>
          <p:cNvPr id="6" name=""/>
          <p:cNvGraphicFramePr>
            <a:graphicFrameLocks noGrp="1"/>
          </p:cNvGraphicFramePr>
          <p:nvPr/>
        </p:nvGraphicFramePr>
        <p:xfrm>
          <a:off x="618744" y="2286000"/>
          <a:ext cx="10850880" cy="2572512"/>
        </p:xfrm>
        <a:graphic>
          <a:graphicData uri="http://schemas.openxmlformats.org/drawingml/2006/table">
            <a:tbl>
              <a:tblPr/>
              <a:tblGrid>
                <a:gridCol w="591312"/>
                <a:gridCol w="5324856"/>
                <a:gridCol w="2456688"/>
                <a:gridCol w="2478024"/>
              </a:tblGrid>
              <a:tr h="1024128"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77000"/>
                        </a:lnSpc>
                      </a:pPr>
                      <a:r>
                        <a:rPr lang="ru" b="1" sz="2000">
                          <a:solidFill>
                            <a:srgbClr val="4E4247"/>
                          </a:solidFill>
                          <a:latin typeface="Calibri"/>
                        </a:rPr>
                        <a:t>№ </a:t>
                      </a:r>
                      <a:r>
                        <a:rPr lang="ru" b="1" sz="2000">
                          <a:solidFill>
                            <a:srgbClr val="818181"/>
                          </a:solidFill>
                          <a:latin typeface="Calibri"/>
                        </a:rPr>
                        <a:t>п/п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82000"/>
                        </a:lnSpc>
                      </a:pPr>
                      <a:r>
                        <a:rPr lang="ru" sz="1900">
                          <a:solidFill>
                            <a:srgbClr val="404040"/>
                          </a:solidFill>
                          <a:latin typeface="Calibri"/>
                        </a:rPr>
                        <a:t>Наименование </a:t>
                      </a:r>
                      <a:r>
                        <a:rPr lang="ru" sz="1900">
                          <a:solidFill>
                            <a:srgbClr val="5F5C5A"/>
                          </a:solidFill>
                          <a:latin typeface="Calibri"/>
                        </a:rPr>
                        <a:t>цифровой </a:t>
                      </a:r>
                      <a:r>
                        <a:rPr lang="ru" sz="1900">
                          <a:solidFill>
                            <a:srgbClr val="404040"/>
                          </a:solidFill>
                          <a:latin typeface="Calibri"/>
                        </a:rPr>
                        <a:t>валюты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900">
                          <a:solidFill>
                            <a:srgbClr val="2B1C32"/>
                          </a:solidFill>
                          <a:latin typeface="Calibri"/>
                        </a:rPr>
                        <a:t>Дата </a:t>
                      </a:r>
                      <a:r>
                        <a:rPr lang="ru" sz="1900">
                          <a:solidFill>
                            <a:srgbClr val="404040"/>
                          </a:solidFill>
                          <a:latin typeface="Calibri"/>
                        </a:rPr>
                        <a:t>приобретения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254000"/>
                      <a:r>
                        <a:rPr lang="ru" sz="1900">
                          <a:solidFill>
                            <a:srgbClr val="404040"/>
                          </a:solidFill>
                          <a:latin typeface="Calibri"/>
                        </a:rPr>
                        <a:t>Общее количество</a:t>
                      </a:r>
                    </a:p>
                  </a:txBody>
                  <a:tcPr marL="0" marR="0" marT="0" marB="0" anchor="ctr"/>
                </a:tc>
              </a:tr>
              <a:tr h="521208"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b="1" sz="2000">
                          <a:solidFill>
                            <a:srgbClr val="72726D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900">
                          <a:solidFill>
                            <a:srgbClr val="271119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b="1" sz="2000">
                          <a:solidFill>
                            <a:srgbClr val="4E4247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b="1" sz="2000">
                          <a:solidFill>
                            <a:srgbClr val="40404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/>
                </a:tc>
              </a:tr>
              <a:tr h="509016"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b="1" sz="2000">
                          <a:solidFill>
                            <a:srgbClr val="72726D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en-US" b="1" sz="2000">
                          <a:solidFill>
                            <a:srgbClr val="4E4247"/>
                          </a:solidFill>
                          <a:latin typeface="Calibri"/>
                        </a:rPr>
                        <a:t>Bitcoin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b="1" sz="2000">
                          <a:solidFill>
                            <a:srgbClr val="72726D"/>
                          </a:solidFill>
                          <a:latin typeface="Calibri"/>
                        </a:rPr>
                        <a:t>13.06.2020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b="1" sz="2000">
                          <a:solidFill>
                            <a:srgbClr val="5F5C5A"/>
                          </a:solidFill>
                          <a:latin typeface="Calibri"/>
                        </a:rPr>
                        <a:t>0,01156018</a:t>
                      </a:r>
                    </a:p>
                  </a:txBody>
                  <a:tcPr marL="0" marR="0" marT="0" marB="0" anchor="ctr"/>
                </a:tc>
              </a:tr>
              <a:tr h="518160"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900">
                          <a:solidFill>
                            <a:srgbClr val="2B1C32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en-US" sz="1900">
                          <a:solidFill>
                            <a:srgbClr val="4E4247"/>
                          </a:solidFill>
                          <a:latin typeface="Times New Roman"/>
                        </a:rPr>
                        <a:t>Etherewn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b="1" sz="2000">
                          <a:solidFill>
                            <a:srgbClr val="4E4247"/>
                          </a:solidFill>
                          <a:latin typeface="Calibri"/>
                        </a:rPr>
                        <a:t>30.03 2020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900">
                          <a:solidFill>
                            <a:srgbClr val="4E4247"/>
                          </a:solidFill>
                          <a:latin typeface="Times New Roman"/>
                        </a:rPr>
                        <a:t>1.52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096" y="0"/>
            <a:ext cx="722376" cy="691896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2350008" y="4017264"/>
            <a:ext cx="451104" cy="451104"/>
          </a:xfrm>
          <a:prstGeom prst="rect">
            <a:avLst/>
          </a:prstGeom>
        </p:spPr>
      </p:pic>
      <p:sp>
        <p:nvSpPr>
          <p:cNvPr id="4" name=""/>
          <p:cNvSpPr/>
          <p:nvPr/>
        </p:nvSpPr>
        <p:spPr>
          <a:xfrm>
            <a:off x="11332464" y="60960"/>
            <a:ext cx="371856" cy="26822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800">
                <a:solidFill>
                  <a:srgbClr val="A9D18E"/>
                </a:solidFill>
                <a:latin typeface="Calibri"/>
              </a:rPr>
              <a:t>36</a:t>
            </a:r>
          </a:p>
        </p:txBody>
      </p:sp>
      <p:sp>
        <p:nvSpPr>
          <p:cNvPr id="5" name=""/>
          <p:cNvSpPr/>
          <p:nvPr/>
        </p:nvSpPr>
        <p:spPr>
          <a:xfrm>
            <a:off x="1426464" y="920496"/>
            <a:ext cx="9354312" cy="3017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400">
                <a:solidFill>
                  <a:srgbClr val="70AD47"/>
                </a:solidFill>
                <a:latin typeface="Calibri"/>
              </a:rPr>
              <a:t>Раздел 4. Сведения о счетах в банках и иных кредитных организациях</a:t>
            </a:r>
          </a:p>
        </p:txBody>
      </p:sp>
      <p:graphicFrame>
        <p:nvGraphicFramePr>
          <p:cNvPr id="6" name=""/>
          <p:cNvGraphicFramePr>
            <a:graphicFrameLocks noGrp="1"/>
          </p:cNvGraphicFramePr>
          <p:nvPr/>
        </p:nvGraphicFramePr>
        <p:xfrm>
          <a:off x="2206752" y="1395984"/>
          <a:ext cx="7620000" cy="1097280"/>
        </p:xfrm>
        <a:graphic>
          <a:graphicData uri="http://schemas.openxmlformats.org/drawingml/2006/table">
            <a:tbl>
              <a:tblPr/>
              <a:tblGrid>
                <a:gridCol w="451104"/>
                <a:gridCol w="1816608"/>
                <a:gridCol w="1267968"/>
                <a:gridCol w="1143000"/>
                <a:gridCol w="1143000"/>
                <a:gridCol w="1798320"/>
              </a:tblGrid>
              <a:tr h="1097280"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24000"/>
                        </a:lnSpc>
                        <a:spcBef>
                          <a:spcPts val="630"/>
                        </a:spcBef>
                      </a:pPr>
                      <a:r>
                        <a:rPr lang="en-US" sz="1200">
                          <a:solidFill>
                            <a:srgbClr val="0F175F"/>
                          </a:solidFill>
                          <a:latin typeface="Tahoma"/>
                        </a:rPr>
                        <a:t>N </a:t>
                      </a:r>
                      <a:r>
                        <a:rPr lang="ru" sz="1200">
                          <a:solidFill>
                            <a:srgbClr val="4E4247"/>
                          </a:solidFill>
                          <a:latin typeface="Tahoma"/>
                        </a:rPr>
                        <a:t>п/ </a:t>
                      </a:r>
                      <a:r>
                        <a:rPr lang="ru" sz="1200">
                          <a:latin typeface="Tahoma"/>
                        </a:rPr>
                        <a:t>п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24000"/>
                        </a:lnSpc>
                      </a:pP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Наименование </a:t>
                      </a:r>
                      <a:r>
                        <a:rPr lang="ru" sz="1200">
                          <a:solidFill>
                            <a:srgbClr val="0C4180"/>
                          </a:solidFill>
                          <a:latin typeface="Tahoma"/>
                        </a:rPr>
                        <a:t>и </a:t>
                      </a: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адрес банка или иной кредитной организации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24000"/>
                        </a:lnSpc>
                        <a:spcBef>
                          <a:spcPts val="630"/>
                        </a:spcBef>
                      </a:pP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Вид </a:t>
                      </a:r>
                      <a:r>
                        <a:rPr lang="ru" sz="1200">
                          <a:solidFill>
                            <a:srgbClr val="38030D"/>
                          </a:solidFill>
                          <a:latin typeface="Tahoma"/>
                        </a:rPr>
                        <a:t>и </a:t>
                      </a: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валюта счета </a:t>
                      </a:r>
                      <a:r>
                        <a:rPr lang="ru" sz="1200">
                          <a:solidFill>
                            <a:srgbClr val="746FA4"/>
                          </a:solidFill>
                          <a:latin typeface="Tahoma"/>
                        </a:rPr>
                        <a:t>&lt;1&gt;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24000"/>
                        </a:lnSpc>
                        <a:spcBef>
                          <a:spcPts val="630"/>
                        </a:spcBef>
                      </a:pPr>
                      <a:r>
                        <a:rPr lang="ru" sz="1200">
                          <a:solidFill>
                            <a:srgbClr val="404040"/>
                          </a:solidFill>
                          <a:latin typeface="Tahoma"/>
                        </a:rPr>
                        <a:t>Дата </a:t>
                      </a: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открытия </a:t>
                      </a:r>
                      <a:r>
                        <a:rPr lang="ru" sz="1200">
                          <a:solidFill>
                            <a:srgbClr val="404040"/>
                          </a:solidFill>
                          <a:latin typeface="Tahoma"/>
                        </a:rPr>
                        <a:t>счета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30000"/>
                        </a:lnSpc>
                        <a:spcBef>
                          <a:spcPts val="630"/>
                        </a:spcBef>
                      </a:pP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Остаток на счете </a:t>
                      </a:r>
                      <a:r>
                        <a:rPr lang="ru" sz="1200">
                          <a:solidFill>
                            <a:srgbClr val="746FA4"/>
                          </a:solidFill>
                          <a:latin typeface="Tahoma"/>
                        </a:rPr>
                        <a:t>&lt;2&gt; </a:t>
                      </a:r>
                      <a:r>
                        <a:rPr lang="ru" sz="1200">
                          <a:solidFill>
                            <a:srgbClr val="4E4247"/>
                          </a:solidFill>
                          <a:latin typeface="Tahoma"/>
                        </a:rPr>
                        <a:t>(руб.)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24000"/>
                        </a:lnSpc>
                        <a:spcBef>
                          <a:spcPts val="630"/>
                        </a:spcBef>
                      </a:pP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Сумма поступивших на счет денежных средств </a:t>
                      </a:r>
                      <a:r>
                        <a:rPr lang="ru" i="1" sz="1200">
                          <a:solidFill>
                            <a:srgbClr val="746FA4"/>
                          </a:solidFill>
                          <a:latin typeface="Tahoma"/>
                        </a:rPr>
                        <a:t>&lt;Ъ&gt;</a:t>
                      </a:r>
                      <a:r>
                        <a:rPr lang="ru" sz="1200">
                          <a:solidFill>
                            <a:srgbClr val="746FA4"/>
                          </a:solidFill>
                          <a:latin typeface="Tahoma"/>
                        </a:rPr>
                        <a:t> </a:t>
                      </a: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(руб.)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" name=""/>
          <p:cNvSpPr/>
          <p:nvPr/>
        </p:nvSpPr>
        <p:spPr>
          <a:xfrm>
            <a:off x="356616" y="2743200"/>
            <a:ext cx="10856976" cy="5364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Отражаются счета, открытые по состоянию на отчетную дату в банках и иных кредитных организациях на основании гражданско-правового договора на имя лица, в отношении которого представляется справка</a:t>
            </a:r>
          </a:p>
        </p:txBody>
      </p:sp>
      <p:sp>
        <p:nvSpPr>
          <p:cNvPr id="8" name=""/>
          <p:cNvSpPr/>
          <p:nvPr/>
        </p:nvSpPr>
        <p:spPr>
          <a:xfrm>
            <a:off x="432816" y="3785616"/>
            <a:ext cx="1978152" cy="231648"/>
          </a:xfrm>
          <a:prstGeom prst="rect">
            <a:avLst/>
          </a:prstGeom>
          <a:solidFill>
            <a:srgbClr val="70AD46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1900">
                <a:solidFill>
                  <a:srgbClr val="FFFFFF"/>
                </a:solidFill>
                <a:latin typeface="Calibri"/>
              </a:rPr>
              <a:t>Счета в кредитных</a:t>
            </a:r>
          </a:p>
        </p:txBody>
      </p:sp>
      <p:sp>
        <p:nvSpPr>
          <p:cNvPr id="9" name=""/>
          <p:cNvSpPr/>
          <p:nvPr/>
        </p:nvSpPr>
        <p:spPr>
          <a:xfrm>
            <a:off x="685800" y="4056888"/>
            <a:ext cx="1472184" cy="195072"/>
          </a:xfrm>
          <a:prstGeom prst="rect">
            <a:avLst/>
          </a:prstGeom>
          <a:solidFill>
            <a:srgbClr val="70AD46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1900">
                <a:solidFill>
                  <a:srgbClr val="FFFFFF"/>
                </a:solidFill>
                <a:latin typeface="Calibri"/>
              </a:rPr>
              <a:t>организациях</a:t>
            </a:r>
          </a:p>
        </p:txBody>
      </p:sp>
      <p:sp>
        <p:nvSpPr>
          <p:cNvPr id="10" name=""/>
          <p:cNvSpPr/>
          <p:nvPr/>
        </p:nvSpPr>
        <p:spPr>
          <a:xfrm>
            <a:off x="3133344" y="3636264"/>
            <a:ext cx="2456688" cy="77114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215900"/>
            <a:r>
              <a:rPr lang="ru" sz="1900">
                <a:solidFill>
                  <a:srgbClr val="4472C4"/>
                </a:solidFill>
                <a:latin typeface="Calibri"/>
              </a:rPr>
              <a:t>Кредитная организация</a:t>
            </a:r>
          </a:p>
          <a:p>
            <a:pPr indent="215900">
              <a:lnSpc>
                <a:spcPct val="96000"/>
              </a:lnSpc>
            </a:pPr>
            <a:r>
              <a:rPr lang="ru" sz="1900">
                <a:solidFill>
                  <a:srgbClr val="4472C4"/>
                </a:solidFill>
                <a:latin typeface="Calibri"/>
              </a:rPr>
              <a:t>Банк России</a:t>
            </a:r>
          </a:p>
          <a:p>
            <a:pPr indent="215900">
              <a:lnSpc>
                <a:spcPct val="96000"/>
              </a:lnSpc>
            </a:pPr>
            <a:r>
              <a:rPr lang="ru" sz="1900">
                <a:solidFill>
                  <a:srgbClr val="4472C4"/>
                </a:solidFill>
                <a:latin typeface="Calibri"/>
              </a:rPr>
              <a:t>ФНС России</a:t>
            </a:r>
          </a:p>
        </p:txBody>
      </p:sp>
      <p:sp>
        <p:nvSpPr>
          <p:cNvPr id="12" name=""/>
          <p:cNvSpPr/>
          <p:nvPr/>
        </p:nvSpPr>
        <p:spPr>
          <a:xfrm>
            <a:off x="356616" y="4727448"/>
            <a:ext cx="10960608" cy="585216"/>
          </a:xfrm>
          <a:prstGeom prst="rect">
            <a:avLst/>
          </a:prstGeom>
          <a:solidFill>
            <a:srgbClr val="E2F0D9"/>
          </a:solidFill>
          <a:ln>
            <a:solidFill/>
          </a:ln>
        </p:spPr>
        <p:txBody>
          <a:bodyPr lIns="0" tIns="0" rIns="0" bIns="0">
            <a:noAutofit/>
          </a:bodyPr>
          <a:p>
            <a:pPr marL="2745300" indent="0">
              <a:lnSpc>
                <a:spcPct val="97000"/>
              </a:lnSpc>
            </a:pPr>
            <a:r>
              <a:rPr lang="ru" b="1" sz="1400">
                <a:solidFill>
                  <a:srgbClr val="2E75B6"/>
                </a:solidFill>
                <a:latin typeface="Calibri"/>
              </a:rPr>
              <a:t>Счета по вкладу, в том числе по вкладам с наименованием «Классический», «Выгодный», «Комфортный» и др., как правило, являются счетами по вкладу (депозиту) и подлежат отражению в данном разделе как «Депозитный»</a:t>
            </a:r>
          </a:p>
        </p:txBody>
      </p:sp>
      <p:sp>
        <p:nvSpPr>
          <p:cNvPr id="13" name=""/>
          <p:cNvSpPr/>
          <p:nvPr/>
        </p:nvSpPr>
        <p:spPr>
          <a:xfrm>
            <a:off x="356616" y="5312664"/>
            <a:ext cx="10960608" cy="1109472"/>
          </a:xfrm>
          <a:prstGeom prst="rect">
            <a:avLst/>
          </a:prstGeom>
          <a:solidFill>
            <a:srgbClr val="FFFFFF"/>
          </a:solidFill>
          <a:ln>
            <a:solidFill/>
          </a:ln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4472C4"/>
                </a:solidFill>
                <a:latin typeface="Calibri"/>
              </a:rPr>
              <a:t>Банком России издано </a:t>
            </a:r>
            <a:r>
              <a:rPr lang="ru" b="1" sz="1900">
                <a:solidFill>
                  <a:srgbClr val="4472C4"/>
                </a:solidFill>
                <a:latin typeface="Calibri"/>
              </a:rPr>
              <a:t>Указание от 27 мая 2021 г. № 5798-У</a:t>
            </a:r>
            <a:r>
              <a:rPr lang="ru" sz="1900">
                <a:solidFill>
                  <a:srgbClr val="4472C4"/>
                </a:solidFill>
                <a:latin typeface="Calibri"/>
              </a:rPr>
              <a:t>, которым, в частности, утверждена единая форма предоставления сведений о наличии счетов и иной информации, необходимой для представления гражданами сведений о доходах, расходах, об имуществе и обязательствах имущественного характера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096" y="0"/>
            <a:ext cx="722376" cy="691896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1332464" y="60960"/>
            <a:ext cx="368808" cy="26822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800">
                <a:solidFill>
                  <a:srgbClr val="A9D18E"/>
                </a:solidFill>
                <a:latin typeface="Calibri"/>
              </a:rPr>
              <a:t>37</a:t>
            </a:r>
          </a:p>
        </p:txBody>
      </p:sp>
      <p:sp>
        <p:nvSpPr>
          <p:cNvPr id="4" name=""/>
          <p:cNvSpPr/>
          <p:nvPr/>
        </p:nvSpPr>
        <p:spPr>
          <a:xfrm>
            <a:off x="1426464" y="920496"/>
            <a:ext cx="9354312" cy="3017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ru" b="1" sz="2400">
                <a:solidFill>
                  <a:srgbClr val="70AD47"/>
                </a:solidFill>
                <a:latin typeface="Calibri"/>
              </a:rPr>
              <a:t>Раздел 4. Сведения о счетах в банках и иных кредитных организациях</a:t>
            </a:r>
          </a:p>
        </p:txBody>
      </p:sp>
      <p:sp>
        <p:nvSpPr>
          <p:cNvPr id="5" name=""/>
          <p:cNvSpPr/>
          <p:nvPr/>
        </p:nvSpPr>
        <p:spPr>
          <a:xfrm>
            <a:off x="423672" y="1883664"/>
            <a:ext cx="10872216" cy="208788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  <a:spcAft>
                <a:spcPts val="1190"/>
              </a:spcAft>
            </a:pPr>
            <a:r>
              <a:rPr lang="ru" sz="1800">
                <a:solidFill>
                  <a:srgbClr val="4472C4"/>
                </a:solidFill>
                <a:latin typeface="Calibri"/>
              </a:rPr>
              <a:t>Положение о том, что рекомендуем руководствоваться Указанием Банка России № 5798-У, является рекомендацией и не требует обязательного обращения декларанта за получением соответствующих сведений</a:t>
            </a:r>
          </a:p>
          <a:p>
            <a:pPr indent="0">
              <a:lnSpc>
                <a:spcPct val="97000"/>
              </a:lnSpc>
              <a:spcAft>
                <a:spcPts val="1400"/>
              </a:spcAft>
            </a:pPr>
            <a:r>
              <a:rPr lang="ru" sz="1800">
                <a:solidFill>
                  <a:srgbClr val="4472C4"/>
                </a:solidFill>
                <a:latin typeface="Calibri"/>
              </a:rPr>
              <a:t>Формой справки не предусмотрено предоставление в обязательном порядке договора об открытии счета</a:t>
            </a:r>
          </a:p>
          <a:p>
            <a:pPr indent="0">
              <a:lnSpc>
                <a:spcPct val="97000"/>
              </a:lnSpc>
            </a:pPr>
            <a:r>
              <a:rPr lang="ru" sz="1800">
                <a:solidFill>
                  <a:srgbClr val="4472C4"/>
                </a:solidFill>
                <a:latin typeface="Calibri"/>
              </a:rPr>
              <a:t>Получение сведений от кредитной организации в рамках Указания Банка России № 5798-У с использованием средств дистанционного обслуживания клиента предусмотрено данным Указанием, а не Методическими рекомендациями</a:t>
            </a:r>
          </a:p>
        </p:txBody>
      </p:sp>
      <p:sp>
        <p:nvSpPr>
          <p:cNvPr id="6" name=""/>
          <p:cNvSpPr/>
          <p:nvPr/>
        </p:nvSpPr>
        <p:spPr>
          <a:xfrm>
            <a:off x="432816" y="4325112"/>
            <a:ext cx="11183112" cy="77419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800">
                <a:solidFill>
                  <a:srgbClr val="4472C4"/>
                </a:solidFill>
                <a:latin typeface="Calibri"/>
              </a:rPr>
              <a:t>В выдаваемых в рамках Указания Банка России № 5798-У сведениях могут отсутствовать некоторые позиции, если кредитная организация о них не знает, например, об уставном капитале. В этой связи служащему (работнику) необходимо обратиться в иную организацию (государственный орган)</a:t>
            </a:r>
          </a:p>
        </p:txBody>
      </p:sp>
      <p:sp>
        <p:nvSpPr>
          <p:cNvPr id="7" name=""/>
          <p:cNvSpPr/>
          <p:nvPr/>
        </p:nvSpPr>
        <p:spPr>
          <a:xfrm>
            <a:off x="432816" y="5394960"/>
            <a:ext cx="8698992" cy="24384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800">
                <a:solidFill>
                  <a:srgbClr val="4472C4"/>
                </a:solidFill>
                <a:latin typeface="Calibri"/>
              </a:rPr>
              <a:t>В случае наличия жалоб / проблем целесообразно письменно обращаться в Банк России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096" y="0"/>
            <a:ext cx="722376" cy="691896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1332464" y="60960"/>
            <a:ext cx="368808" cy="26822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800">
                <a:solidFill>
                  <a:srgbClr val="A9D18E"/>
                </a:solidFill>
                <a:latin typeface="Calibri"/>
              </a:rPr>
              <a:t>38</a:t>
            </a:r>
          </a:p>
        </p:txBody>
      </p:sp>
      <p:sp>
        <p:nvSpPr>
          <p:cNvPr id="4" name=""/>
          <p:cNvSpPr/>
          <p:nvPr/>
        </p:nvSpPr>
        <p:spPr>
          <a:xfrm>
            <a:off x="1426464" y="920496"/>
            <a:ext cx="9354312" cy="3017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ru" b="1" sz="2400">
                <a:solidFill>
                  <a:srgbClr val="70AD47"/>
                </a:solidFill>
                <a:latin typeface="Calibri"/>
              </a:rPr>
              <a:t>Раздел 4. Сведения о счетах в банках и иных кредитных организациях</a:t>
            </a:r>
          </a:p>
        </p:txBody>
      </p:sp>
      <p:sp>
        <p:nvSpPr>
          <p:cNvPr id="5" name=""/>
          <p:cNvSpPr/>
          <p:nvPr/>
        </p:nvSpPr>
        <p:spPr>
          <a:xfrm>
            <a:off x="463296" y="1874520"/>
            <a:ext cx="11106912" cy="51206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800">
                <a:solidFill>
                  <a:srgbClr val="4472C4"/>
                </a:solidFill>
                <a:latin typeface="Calibri"/>
              </a:rPr>
              <a:t>В рамках антикоррупционной проверки ФНС России вправе отказать в предоставлении информации о счетах, так как это не предусмотрено Законом Российской Федерации № 943-1</a:t>
            </a:r>
          </a:p>
        </p:txBody>
      </p:sp>
      <p:sp>
        <p:nvSpPr>
          <p:cNvPr id="6" name=""/>
          <p:cNvSpPr/>
          <p:nvPr/>
        </p:nvSpPr>
        <p:spPr>
          <a:xfrm>
            <a:off x="457200" y="2749296"/>
            <a:ext cx="10988040" cy="51206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800">
                <a:solidFill>
                  <a:srgbClr val="4472C4"/>
                </a:solidFill>
                <a:latin typeface="Calibri"/>
              </a:rPr>
              <a:t>Если при получении информации от кредитной организации выявились «новые» счета, то служащий (работник) может приложить пояснения к справке</a:t>
            </a:r>
          </a:p>
        </p:txBody>
      </p:sp>
      <p:sp>
        <p:nvSpPr>
          <p:cNvPr id="7" name=""/>
          <p:cNvSpPr/>
          <p:nvPr/>
        </p:nvSpPr>
        <p:spPr>
          <a:xfrm>
            <a:off x="460248" y="3685032"/>
            <a:ext cx="11250168" cy="78638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800">
                <a:solidFill>
                  <a:srgbClr val="4472C4"/>
                </a:solidFill>
                <a:latin typeface="Calibri"/>
              </a:rPr>
              <a:t>Графа "Сумма поступивших на счет денежных средств" заполняется только в случае, если общая сумма денежных поступлений на отдельный счет за отчетный период превышает общий доход служащего (работника) и его супруги (супруга) за отчетный период и два предшествующих ему года</a:t>
            </a:r>
          </a:p>
        </p:txBody>
      </p:sp>
      <p:sp>
        <p:nvSpPr>
          <p:cNvPr id="8" name=""/>
          <p:cNvSpPr/>
          <p:nvPr/>
        </p:nvSpPr>
        <p:spPr>
          <a:xfrm>
            <a:off x="457200" y="4892040"/>
            <a:ext cx="7946136" cy="23774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800">
                <a:solidFill>
                  <a:srgbClr val="4472C4"/>
                </a:solidFill>
                <a:latin typeface="Calibri"/>
              </a:rPr>
              <a:t>Отражению подлежат счета в банках и иных кредитных организациях, а не карты</a:t>
            </a:r>
          </a:p>
        </p:txBody>
      </p:sp>
      <p:sp>
        <p:nvSpPr>
          <p:cNvPr id="9" name=""/>
          <p:cNvSpPr/>
          <p:nvPr/>
        </p:nvSpPr>
        <p:spPr>
          <a:xfrm>
            <a:off x="463296" y="5477256"/>
            <a:ext cx="7467600" cy="23774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800">
                <a:solidFill>
                  <a:srgbClr val="4472C4"/>
                </a:solidFill>
                <a:latin typeface="Calibri"/>
              </a:rPr>
              <a:t>Номинальный счет подлежит отражению, а ссудный счет и счет брокера нет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096" y="0"/>
            <a:ext cx="731520" cy="691896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2404872" y="3176016"/>
            <a:ext cx="463296" cy="899160"/>
          </a:xfrm>
          <a:prstGeom prst="rect">
            <a:avLst/>
          </a:prstGeom>
        </p:spPr>
      </p:pic>
      <p:sp>
        <p:nvSpPr>
          <p:cNvPr id="4" name=""/>
          <p:cNvSpPr/>
          <p:nvPr/>
        </p:nvSpPr>
        <p:spPr>
          <a:xfrm>
            <a:off x="11332464" y="48768"/>
            <a:ext cx="368808" cy="2651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800">
                <a:solidFill>
                  <a:srgbClr val="A9D18E"/>
                </a:solidFill>
                <a:latin typeface="Calibri"/>
              </a:rPr>
              <a:t>39</a:t>
            </a:r>
          </a:p>
        </p:txBody>
      </p:sp>
      <p:sp>
        <p:nvSpPr>
          <p:cNvPr id="5" name=""/>
          <p:cNvSpPr/>
          <p:nvPr/>
        </p:nvSpPr>
        <p:spPr>
          <a:xfrm>
            <a:off x="3578352" y="893064"/>
            <a:ext cx="5038344" cy="3017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ru" b="1" sz="2400">
                <a:solidFill>
                  <a:srgbClr val="70AD47"/>
                </a:solidFill>
                <a:latin typeface="Calibri"/>
              </a:rPr>
              <a:t>Раздел 5. Сведения о ценных бумагах</a:t>
            </a:r>
          </a:p>
        </p:txBody>
      </p:sp>
      <p:sp>
        <p:nvSpPr>
          <p:cNvPr id="6" name=""/>
          <p:cNvSpPr/>
          <p:nvPr/>
        </p:nvSpPr>
        <p:spPr>
          <a:xfrm>
            <a:off x="417576" y="1673352"/>
            <a:ext cx="10963656" cy="5364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Указываются сведения об имеющихся ценных бумагах, долях участия в уставных капиталах коммерческих организаций и фондах</a:t>
            </a:r>
          </a:p>
        </p:txBody>
      </p:sp>
      <p:sp>
        <p:nvSpPr>
          <p:cNvPr id="7" name=""/>
          <p:cNvSpPr/>
          <p:nvPr/>
        </p:nvSpPr>
        <p:spPr>
          <a:xfrm>
            <a:off x="426720" y="2602992"/>
            <a:ext cx="9055608" cy="2468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900">
                <a:solidFill>
                  <a:srgbClr val="4472C4"/>
                </a:solidFill>
                <a:latin typeface="Calibri"/>
              </a:rPr>
              <a:t>Ценные бумаги, переданные в доверительное управление, также подлежат отражению</a:t>
            </a:r>
          </a:p>
        </p:txBody>
      </p:sp>
      <p:sp>
        <p:nvSpPr>
          <p:cNvPr id="8" name=""/>
          <p:cNvSpPr/>
          <p:nvPr/>
        </p:nvSpPr>
        <p:spPr>
          <a:xfrm>
            <a:off x="569976" y="3383280"/>
            <a:ext cx="1834896" cy="478536"/>
          </a:xfrm>
          <a:prstGeom prst="rect">
            <a:avLst/>
          </a:prstGeom>
          <a:solidFill>
            <a:srgbClr val="70AD46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79000"/>
              </a:lnSpc>
            </a:pPr>
            <a:r>
              <a:rPr lang="ru" b="1" sz="1900">
                <a:solidFill>
                  <a:srgbClr val="FFFFFF"/>
                </a:solidFill>
                <a:latin typeface="Calibri"/>
              </a:rPr>
              <a:t>Ценные бумаги и участие</a:t>
            </a:r>
          </a:p>
        </p:txBody>
      </p:sp>
      <p:sp>
        <p:nvSpPr>
          <p:cNvPr id="9" name=""/>
          <p:cNvSpPr/>
          <p:nvPr/>
        </p:nvSpPr>
        <p:spPr>
          <a:xfrm>
            <a:off x="3209544" y="3243072"/>
            <a:ext cx="8439912" cy="81381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4472C4"/>
                </a:solidFill>
                <a:latin typeface="Calibri"/>
              </a:rPr>
              <a:t>ЕГРЮЛ</a:t>
            </a:r>
          </a:p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4472C4"/>
                </a:solidFill>
                <a:latin typeface="Calibri"/>
              </a:rPr>
              <a:t>Регистраторы (организации, имеющие лицензию на осуществление деятельности по ведению реестра владельцев ценных бумаг)</a:t>
            </a:r>
          </a:p>
        </p:txBody>
      </p:sp>
      <p:sp>
        <p:nvSpPr>
          <p:cNvPr id="10" name=""/>
          <p:cNvSpPr/>
          <p:nvPr/>
        </p:nvSpPr>
        <p:spPr>
          <a:xfrm>
            <a:off x="435864" y="4538472"/>
            <a:ext cx="8759952" cy="2468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900">
                <a:solidFill>
                  <a:srgbClr val="2E75B6"/>
                </a:solidFill>
                <a:latin typeface="Calibri"/>
              </a:rPr>
              <a:t>Императивного запрета на приобретения служащим (работником) ценных бумаг нет</a:t>
            </a:r>
          </a:p>
        </p:txBody>
      </p:sp>
      <p:sp>
        <p:nvSpPr>
          <p:cNvPr id="11" name=""/>
          <p:cNvSpPr/>
          <p:nvPr/>
        </p:nvSpPr>
        <p:spPr>
          <a:xfrm>
            <a:off x="3191256" y="5193792"/>
            <a:ext cx="8278368" cy="14508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  <a:spcAft>
                <a:spcPts val="980"/>
              </a:spcAft>
            </a:pPr>
            <a:r>
              <a:rPr lang="ru" b="1" sz="1900">
                <a:solidFill>
                  <a:srgbClr val="2E75B6"/>
                </a:solidFill>
                <a:latin typeface="Calibri"/>
              </a:rPr>
              <a:t>отсутствие конфликта интересов</a:t>
            </a:r>
          </a:p>
          <a:p>
            <a:pPr indent="0">
              <a:lnSpc>
                <a:spcPct val="97000"/>
              </a:lnSpc>
              <a:spcAft>
                <a:spcPts val="980"/>
              </a:spcAft>
            </a:pPr>
            <a:r>
              <a:rPr lang="ru" b="1" sz="1900">
                <a:solidFill>
                  <a:srgbClr val="2E75B6"/>
                </a:solidFill>
                <a:latin typeface="Calibri"/>
              </a:rPr>
              <a:t>отсутствие факта управления организацией</a:t>
            </a:r>
          </a:p>
          <a:p>
            <a:pPr indent="0">
              <a:lnSpc>
                <a:spcPct val="97000"/>
              </a:lnSpc>
            </a:pPr>
            <a:r>
              <a:rPr lang="ru" b="1" sz="1900">
                <a:solidFill>
                  <a:srgbClr val="2E75B6"/>
                </a:solidFill>
                <a:latin typeface="Calibri"/>
              </a:rPr>
              <a:t>учет (при необходимости) запрета на иностранные финансовые инструменты: </a:t>
            </a:r>
            <a:r>
              <a:rPr lang="ru" b="1" sz="1900">
                <a:solidFill>
                  <a:srgbClr val="C00000"/>
                </a:solidFill>
                <a:latin typeface="Calibri"/>
              </a:rPr>
              <a:t>особое внимание на ПИФы и их состав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096" y="0"/>
            <a:ext cx="731520" cy="691896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4123944" y="3471672"/>
            <a:ext cx="1078992" cy="996696"/>
          </a:xfrm>
          <a:prstGeom prst="rect">
            <a:avLst/>
          </a:prstGeom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PictId2"/>
          <a:stretch>
            <a:fillRect/>
          </a:stretch>
        </p:blipFill>
        <p:spPr>
          <a:xfrm>
            <a:off x="5836920" y="1667256"/>
            <a:ext cx="551688" cy="4678680"/>
          </a:xfrm>
          <a:prstGeom prst="rect">
            <a:avLst/>
          </a:prstGeom>
        </p:spPr>
      </p:pic>
      <p:pic>
        <p:nvPicPr>
          <p:cNvPr id="5" name=""/>
          <p:cNvPicPr>
            <a:picLocks noChangeAspect="1"/>
          </p:cNvPicPr>
          <p:nvPr/>
        </p:nvPicPr>
        <p:blipFill>
          <a:blip r:embed="rPictId3"/>
          <a:stretch>
            <a:fillRect/>
          </a:stretch>
        </p:blipFill>
        <p:spPr>
          <a:xfrm>
            <a:off x="6699504" y="2039112"/>
            <a:ext cx="880872" cy="883920"/>
          </a:xfrm>
          <a:prstGeom prst="rect">
            <a:avLst/>
          </a:prstGeom>
        </p:spPr>
      </p:pic>
      <p:pic>
        <p:nvPicPr>
          <p:cNvPr id="6" name=""/>
          <p:cNvPicPr>
            <a:picLocks noChangeAspect="1"/>
          </p:cNvPicPr>
          <p:nvPr/>
        </p:nvPicPr>
        <p:blipFill>
          <a:blip r:embed="rPictId4"/>
          <a:stretch>
            <a:fillRect/>
          </a:stretch>
        </p:blipFill>
        <p:spPr>
          <a:xfrm>
            <a:off x="6598920" y="4980432"/>
            <a:ext cx="1078992" cy="1082040"/>
          </a:xfrm>
          <a:prstGeom prst="rect">
            <a:avLst/>
          </a:prstGeom>
        </p:spPr>
      </p:pic>
      <p:pic>
        <p:nvPicPr>
          <p:cNvPr id="7" name=""/>
          <p:cNvPicPr>
            <a:picLocks noChangeAspect="1"/>
          </p:cNvPicPr>
          <p:nvPr/>
        </p:nvPicPr>
        <p:blipFill>
          <a:blip r:embed="rPictId5"/>
          <a:stretch>
            <a:fillRect/>
          </a:stretch>
        </p:blipFill>
        <p:spPr>
          <a:xfrm>
            <a:off x="10277856" y="3084576"/>
            <a:ext cx="445008" cy="1770888"/>
          </a:xfrm>
          <a:prstGeom prst="rect">
            <a:avLst/>
          </a:prstGeom>
        </p:spPr>
      </p:pic>
      <p:pic>
        <p:nvPicPr>
          <p:cNvPr id="8" name=""/>
          <p:cNvPicPr>
            <a:picLocks noChangeAspect="1"/>
          </p:cNvPicPr>
          <p:nvPr/>
        </p:nvPicPr>
        <p:blipFill>
          <a:blip r:embed="rPictId6"/>
          <a:stretch>
            <a:fillRect/>
          </a:stretch>
        </p:blipFill>
        <p:spPr>
          <a:xfrm>
            <a:off x="10722864" y="3934968"/>
            <a:ext cx="850392" cy="158496"/>
          </a:xfrm>
          <a:prstGeom prst="rect">
            <a:avLst/>
          </a:prstGeom>
        </p:spPr>
      </p:pic>
      <p:pic>
        <p:nvPicPr>
          <p:cNvPr id="9" name=""/>
          <p:cNvPicPr>
            <a:picLocks noChangeAspect="1"/>
          </p:cNvPicPr>
          <p:nvPr/>
        </p:nvPicPr>
        <p:blipFill>
          <a:blip r:embed="rPictId7"/>
          <a:stretch>
            <a:fillRect/>
          </a:stretch>
        </p:blipFill>
        <p:spPr>
          <a:xfrm>
            <a:off x="9695688" y="4843272"/>
            <a:ext cx="1871472" cy="1725168"/>
          </a:xfrm>
          <a:prstGeom prst="rect">
            <a:avLst/>
          </a:prstGeom>
        </p:spPr>
      </p:pic>
      <p:sp>
        <p:nvSpPr>
          <p:cNvPr id="10" name=""/>
          <p:cNvSpPr/>
          <p:nvPr/>
        </p:nvSpPr>
        <p:spPr>
          <a:xfrm>
            <a:off x="11503152" y="48768"/>
            <a:ext cx="201168" cy="25908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ru" b="1" sz="2800">
                <a:solidFill>
                  <a:srgbClr val="A9D18E"/>
                </a:solidFill>
                <a:latin typeface="Calibri"/>
              </a:rPr>
              <a:t>4</a:t>
            </a:r>
          </a:p>
        </p:txBody>
      </p:sp>
      <p:sp>
        <p:nvSpPr>
          <p:cNvPr id="11" name=""/>
          <p:cNvSpPr/>
          <p:nvPr/>
        </p:nvSpPr>
        <p:spPr>
          <a:xfrm>
            <a:off x="2538984" y="950976"/>
            <a:ext cx="7110984" cy="3017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419100"/>
            <a:r>
              <a:rPr lang="ru" b="1" sz="2400">
                <a:solidFill>
                  <a:srgbClr val="70AD47"/>
                </a:solidFill>
                <a:latin typeface="Calibri"/>
              </a:rPr>
              <a:t>Методическое обеспечение представления сведений</a:t>
            </a:r>
          </a:p>
        </p:txBody>
      </p:sp>
      <p:sp>
        <p:nvSpPr>
          <p:cNvPr id="13" name=""/>
          <p:cNvSpPr/>
          <p:nvPr/>
        </p:nvSpPr>
        <p:spPr>
          <a:xfrm>
            <a:off x="1508760" y="1624584"/>
            <a:ext cx="420624" cy="1743456"/>
          </a:xfrm>
          <a:prstGeom prst="rect">
            <a:avLst/>
          </a:prstGeom>
          <a:solidFill>
            <a:srgbClr val="70AD46"/>
          </a:solidFill>
        </p:spPr>
        <p:txBody>
          <a:bodyPr lIns="0" tIns="0" rIns="0" bIns="0">
            <a:noAutofit/>
          </a:bodyPr>
          <a:p>
            <a:pPr algn="just" indent="0">
              <a:lnSpc>
                <a:spcPct val="61000"/>
              </a:lnSpc>
            </a:pPr>
            <a:r>
              <a:rPr lang="ru" sz="10700">
                <a:solidFill>
                  <a:srgbClr val="FFFFFF"/>
                </a:solidFill>
                <a:latin typeface="Arial"/>
              </a:rPr>
              <a:t>г к</a:t>
            </a:r>
          </a:p>
        </p:txBody>
      </p:sp>
      <p:sp>
        <p:nvSpPr>
          <p:cNvPr id="14" name=""/>
          <p:cNvSpPr/>
          <p:nvPr/>
        </p:nvSpPr>
        <p:spPr>
          <a:xfrm>
            <a:off x="2234184" y="1935480"/>
            <a:ext cx="3297936" cy="1155192"/>
          </a:xfrm>
          <a:prstGeom prst="rect">
            <a:avLst/>
          </a:prstGeom>
          <a:solidFill>
            <a:srgbClr val="70AD46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91000"/>
              </a:lnSpc>
            </a:pPr>
            <a:r>
              <a:rPr lang="ru" b="1" sz="1900">
                <a:solidFill>
                  <a:srgbClr val="FFFFFF"/>
                </a:solidFill>
                <a:latin typeface="Calibri"/>
              </a:rPr>
              <a:t>Методические рекомендации </a:t>
            </a:r>
            <a:r>
              <a:rPr lang="ru" b="1" sz="1200">
                <a:solidFill>
                  <a:srgbClr val="FFFFFF"/>
                </a:solidFill>
                <a:latin typeface="Calibri"/>
              </a:rPr>
              <a:t>по вопросам представления сведений о доходах, расходах, об имуществе и обязательствах имущественного характера и заполнения соответствующей формы справки в 2022 году (за отчетный 2021 год)</a:t>
            </a:r>
          </a:p>
        </p:txBody>
      </p:sp>
      <p:sp>
        <p:nvSpPr>
          <p:cNvPr id="16" name=""/>
          <p:cNvSpPr/>
          <p:nvPr/>
        </p:nvSpPr>
        <p:spPr>
          <a:xfrm>
            <a:off x="1508760" y="4599432"/>
            <a:ext cx="329184" cy="789432"/>
          </a:xfrm>
          <a:prstGeom prst="rect">
            <a:avLst/>
          </a:prstGeom>
          <a:solidFill>
            <a:srgbClr val="70AD46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ru" sz="10700">
                <a:solidFill>
                  <a:srgbClr val="FFFFFF"/>
                </a:solidFill>
                <a:latin typeface="Arial"/>
              </a:rPr>
              <a:t>г</a:t>
            </a:r>
          </a:p>
        </p:txBody>
      </p:sp>
      <p:sp>
        <p:nvSpPr>
          <p:cNvPr id="17" name=""/>
          <p:cNvSpPr/>
          <p:nvPr/>
        </p:nvSpPr>
        <p:spPr>
          <a:xfrm>
            <a:off x="1520952" y="5535168"/>
            <a:ext cx="414528" cy="804672"/>
          </a:xfrm>
          <a:prstGeom prst="rect">
            <a:avLst/>
          </a:prstGeom>
          <a:solidFill>
            <a:srgbClr val="70AD46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ru" sz="10700">
                <a:solidFill>
                  <a:srgbClr val="FFFFFF"/>
                </a:solidFill>
                <a:latin typeface="Arial"/>
              </a:rPr>
              <a:t>к</a:t>
            </a:r>
          </a:p>
        </p:txBody>
      </p:sp>
      <p:sp>
        <p:nvSpPr>
          <p:cNvPr id="19" name=""/>
          <p:cNvSpPr/>
          <p:nvPr/>
        </p:nvSpPr>
        <p:spPr>
          <a:xfrm>
            <a:off x="2410968" y="4782312"/>
            <a:ext cx="3230880" cy="435864"/>
          </a:xfrm>
          <a:prstGeom prst="rect">
            <a:avLst/>
          </a:prstGeom>
          <a:solidFill>
            <a:srgbClr val="70AD46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97000"/>
              </a:lnSpc>
            </a:pPr>
            <a:r>
              <a:rPr lang="ru" b="1" sz="1800">
                <a:solidFill>
                  <a:srgbClr val="FFFFFF"/>
                </a:solidFill>
                <a:latin typeface="Calibri"/>
              </a:rPr>
              <a:t>Обзор практики привлечения к ответственности</a:t>
            </a:r>
          </a:p>
        </p:txBody>
      </p:sp>
      <p:sp>
        <p:nvSpPr>
          <p:cNvPr id="20" name=""/>
          <p:cNvSpPr/>
          <p:nvPr/>
        </p:nvSpPr>
        <p:spPr>
          <a:xfrm>
            <a:off x="2133600" y="5312664"/>
            <a:ext cx="3508248" cy="865632"/>
          </a:xfrm>
          <a:prstGeom prst="rect">
            <a:avLst/>
          </a:prstGeom>
          <a:solidFill>
            <a:srgbClr val="70AD46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97000"/>
              </a:lnSpc>
            </a:pPr>
            <a:r>
              <a:rPr lang="ru" b="1" sz="1200">
                <a:solidFill>
                  <a:srgbClr val="FFFFFF"/>
                </a:solidFill>
                <a:latin typeface="Calibri"/>
              </a:rPr>
              <a:t>государственных (муниципальных) служащих за несоблюдение ограничений и запретов, требований о предотвращении или об урегулировании конфликта интересов и неисполнение обязанностей, установленных в целях противодействия коррупции</a:t>
            </a:r>
          </a:p>
        </p:txBody>
      </p:sp>
      <p:sp>
        <p:nvSpPr>
          <p:cNvPr id="21" name=""/>
          <p:cNvSpPr/>
          <p:nvPr/>
        </p:nvSpPr>
        <p:spPr>
          <a:xfrm>
            <a:off x="6748272" y="3605784"/>
            <a:ext cx="3182112" cy="789432"/>
          </a:xfrm>
          <a:prstGeom prst="rect">
            <a:avLst/>
          </a:prstGeom>
          <a:solidFill>
            <a:srgbClr val="70AD46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89000"/>
              </a:lnSpc>
            </a:pPr>
            <a:r>
              <a:rPr lang="ru" b="1" sz="1900">
                <a:solidFill>
                  <a:srgbClr val="FFFFFF"/>
                </a:solidFill>
                <a:latin typeface="Calibri"/>
              </a:rPr>
              <a:t>Методические рекомендации </a:t>
            </a:r>
            <a:r>
              <a:rPr lang="ru" b="1" sz="1200">
                <a:solidFill>
                  <a:srgbClr val="FFFFFF"/>
                </a:solidFill>
                <a:latin typeface="Calibri"/>
              </a:rPr>
              <a:t>по проведению анализа сведений о доходах, расходах, об имуществе и обязательствах имущественного характера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096" y="0"/>
            <a:ext cx="731520" cy="691896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3578352" y="893064"/>
            <a:ext cx="5038344" cy="3017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ru" b="1" sz="2400">
                <a:solidFill>
                  <a:srgbClr val="70AD47"/>
                </a:solidFill>
                <a:latin typeface="Calibri"/>
              </a:rPr>
              <a:t>Раздел 5. Сведения о ценных бумагах</a:t>
            </a:r>
          </a:p>
        </p:txBody>
      </p:sp>
      <p:sp>
        <p:nvSpPr>
          <p:cNvPr id="4" name=""/>
          <p:cNvSpPr/>
          <p:nvPr/>
        </p:nvSpPr>
        <p:spPr>
          <a:xfrm>
            <a:off x="899160" y="1581912"/>
            <a:ext cx="10411968" cy="29870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ru" b="1" sz="2400">
                <a:solidFill>
                  <a:srgbClr val="70AD47"/>
                </a:solidFill>
                <a:latin typeface="Calibri"/>
              </a:rPr>
              <a:t>Подраздел 5.1. Акции и иное участие в коммерческих организациях и фондах</a:t>
            </a:r>
          </a:p>
        </p:txBody>
      </p:sp>
      <p:graphicFrame>
        <p:nvGraphicFramePr>
          <p:cNvPr id="5" name=""/>
          <p:cNvGraphicFramePr>
            <a:graphicFrameLocks noGrp="1"/>
          </p:cNvGraphicFramePr>
          <p:nvPr/>
        </p:nvGraphicFramePr>
        <p:xfrm>
          <a:off x="2252472" y="2173224"/>
          <a:ext cx="7629144" cy="2755392"/>
        </p:xfrm>
        <a:graphic>
          <a:graphicData uri="http://schemas.openxmlformats.org/drawingml/2006/table">
            <a:tbl>
              <a:tblPr/>
              <a:tblGrid>
                <a:gridCol w="438912"/>
                <a:gridCol w="1030224"/>
                <a:gridCol w="981456"/>
                <a:gridCol w="563880"/>
                <a:gridCol w="1188720"/>
                <a:gridCol w="829056"/>
                <a:gridCol w="402336"/>
                <a:gridCol w="938784"/>
                <a:gridCol w="1255776"/>
              </a:tblGrid>
              <a:tr h="1088136"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24000"/>
                        </a:lnSpc>
                        <a:spcBef>
                          <a:spcPts val="560"/>
                        </a:spcBef>
                      </a:pPr>
                      <a:r>
                        <a:rPr lang="en-US" sz="1200">
                          <a:solidFill>
                            <a:srgbClr val="0F175F"/>
                          </a:solidFill>
                          <a:latin typeface="Tahoma"/>
                        </a:rPr>
                        <a:t>N </a:t>
                      </a:r>
                      <a:r>
                        <a:rPr lang="ru" sz="1200">
                          <a:solidFill>
                            <a:srgbClr val="040033"/>
                          </a:solidFill>
                          <a:latin typeface="Tahoma"/>
                        </a:rPr>
                        <a:t>п/ </a:t>
                      </a:r>
                      <a:r>
                        <a:rPr lang="ru" sz="1200">
                          <a:solidFill>
                            <a:srgbClr val="0F175F"/>
                          </a:solidFill>
                          <a:latin typeface="Tahoma"/>
                        </a:rPr>
                        <a:t>п</a:t>
                      </a:r>
                    </a:p>
                  </a:txBody>
                  <a:tcPr marL="0" marR="0" marT="0" marB="0"/>
                </a:tc>
                <a:tc gridSpan="2">
                  <a:txBody>
                    <a:bodyPr lIns="0" tIns="0" rIns="0" bIns="0">
                      <a:noAutofit/>
                    </a:bodyPr>
                    <a:p>
                      <a:pPr algn="r" marL="268800" marR="281500" indent="0">
                        <a:lnSpc>
                          <a:spcPct val="124000"/>
                        </a:lnSpc>
                      </a:pP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Наименование и организационноправовая форма организации </a:t>
                      </a:r>
                      <a:r>
                        <a:rPr lang="ru" sz="1200">
                          <a:solidFill>
                            <a:srgbClr val="746FA4"/>
                          </a:solidFill>
                          <a:latin typeface="Tahoma"/>
                        </a:rPr>
                        <a:t>&lt;1&gt;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5200"/>
                    </a:p>
                  </a:txBody>
                  <a:tcPr marL="0" marR="0" marT="0" marB="0"/>
                </a:tc>
                <a:tc gridSpan="2"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24000"/>
                        </a:lnSpc>
                        <a:spcBef>
                          <a:spcPts val="560"/>
                        </a:spcBef>
                      </a:pP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Местонахождение организации (адрес)</a:t>
                      </a:r>
                    </a:p>
                  </a:txBody>
                  <a:tcPr marL="0" marR="0" marT="0" marB="0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5200"/>
                    </a:p>
                  </a:txBody>
                  <a:tcPr marL="0" marR="0" marT="0" marB="0"/>
                </a:tc>
                <a:tc gridSpan="2"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31000"/>
                        </a:lnSpc>
                        <a:spcBef>
                          <a:spcPts val="560"/>
                        </a:spcBef>
                      </a:pP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Уставный капитал </a:t>
                      </a:r>
                      <a:r>
                        <a:rPr lang="ru" sz="1200">
                          <a:solidFill>
                            <a:srgbClr val="746FA4"/>
                          </a:solidFill>
                          <a:latin typeface="Tahoma"/>
                        </a:rPr>
                        <a:t>&lt;2&gt; </a:t>
                      </a:r>
                      <a:r>
                        <a:rPr lang="ru" sz="1200">
                          <a:solidFill>
                            <a:srgbClr val="4E4247"/>
                          </a:solidFill>
                          <a:latin typeface="Tahoma"/>
                        </a:rPr>
                        <a:t>(руб.)</a:t>
                      </a:r>
                    </a:p>
                  </a:txBody>
                  <a:tcPr marL="0" marR="0" marT="0" marB="0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52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24000"/>
                        </a:lnSpc>
                        <a:spcBef>
                          <a:spcPts val="560"/>
                        </a:spcBef>
                      </a:pP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Доля участия </a:t>
                      </a:r>
                      <a:r>
                        <a:rPr lang="ru" sz="1200">
                          <a:solidFill>
                            <a:srgbClr val="746FA4"/>
                          </a:solidFill>
                          <a:latin typeface="Tahoma"/>
                        </a:rPr>
                        <a:t>&lt;3&gt;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23000"/>
                        </a:lnSpc>
                        <a:spcBef>
                          <a:spcPts val="560"/>
                        </a:spcBef>
                      </a:pP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Основание участия </a:t>
                      </a:r>
                      <a:r>
                        <a:rPr lang="ru" sz="1200">
                          <a:solidFill>
                            <a:srgbClr val="746FA4"/>
                          </a:solidFill>
                          <a:latin typeface="Tahoma"/>
                        </a:rPr>
                        <a:t>&lt;4&gt;</a:t>
                      </a:r>
                    </a:p>
                  </a:txBody>
                  <a:tcPr marL="0" marR="0" marT="0" marB="0"/>
                </a:tc>
              </a:tr>
              <a:tr h="725424">
                <a:tc>
                  <a:txBody>
                    <a:bodyPr lIns="0" tIns="0" rIns="0" bIns="0">
                      <a:noAutofit/>
                    </a:bodyPr>
                    <a:p>
                      <a:endParaRPr sz="3500"/>
                    </a:p>
                  </a:txBody>
                  <a:tcPr marL="0" marR="0" marT="0" marB="0"/>
                </a:tc>
                <a:tc gridSpan="2">
                  <a:txBody>
                    <a:bodyPr lIns="0" tIns="0" rIns="0" bIns="0">
                      <a:noAutofit/>
                    </a:bodyPr>
                    <a:p>
                      <a:pPr marL="903800" indent="0"/>
                      <a:r>
                        <a:rPr lang="ru" b="1" sz="2400">
                          <a:solidFill>
                            <a:srgbClr val="70AD47"/>
                          </a:solidFill>
                          <a:latin typeface="Calibri"/>
                        </a:rPr>
                        <a:t>Подразд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3500"/>
                    </a:p>
                  </a:txBody>
                  <a:tcPr marL="0" marR="0" marT="0" marB="0"/>
                </a:tc>
                <a:tc gridSpan="2"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b="1" sz="2400">
                          <a:solidFill>
                            <a:srgbClr val="70AD47"/>
                          </a:solidFill>
                          <a:latin typeface="Calibri"/>
                        </a:rPr>
                        <a:t>^ел 5.2. Иные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3500"/>
                    </a:p>
                  </a:txBody>
                  <a:tcPr marL="0" marR="0" marT="0" marB="0"/>
                </a:tc>
                <a:tc gridSpan="2"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b="1" sz="2400">
                          <a:solidFill>
                            <a:srgbClr val="70AD47"/>
                          </a:solidFill>
                          <a:latin typeface="Calibri"/>
                        </a:rPr>
                        <a:t>ценные </a:t>
                      </a:r>
                      <a:r>
                        <a:rPr lang="ru" b="1" i="1" sz="2400">
                          <a:solidFill>
                            <a:srgbClr val="70AD47"/>
                          </a:solidFill>
                          <a:latin typeface="Calibri"/>
                        </a:rPr>
                        <a:t>б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35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b="1" sz="2400">
                          <a:solidFill>
                            <a:srgbClr val="70AD47"/>
                          </a:solidFill>
                          <a:latin typeface="Calibri"/>
                        </a:rPr>
                        <a:t>умаги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3500"/>
                    </a:p>
                  </a:txBody>
                  <a:tcPr marL="0" marR="0" marT="0" marB="0"/>
                </a:tc>
              </a:tr>
              <a:tr h="941832"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24000"/>
                        </a:lnSpc>
                        <a:spcBef>
                          <a:spcPts val="560"/>
                        </a:spcBef>
                      </a:pPr>
                      <a:r>
                        <a:rPr lang="en-US" sz="1200">
                          <a:solidFill>
                            <a:srgbClr val="5F5C5A"/>
                          </a:solidFill>
                          <a:latin typeface="Tahoma"/>
                        </a:rPr>
                        <a:t>N </a:t>
                      </a:r>
                      <a:r>
                        <a:rPr lang="ru" sz="1200">
                          <a:solidFill>
                            <a:srgbClr val="53292D"/>
                          </a:solidFill>
                          <a:latin typeface="Tahoma"/>
                        </a:rPr>
                        <a:t>п/п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24000"/>
                        </a:lnSpc>
                        <a:spcBef>
                          <a:spcPts val="560"/>
                        </a:spcBef>
                      </a:pPr>
                      <a:r>
                        <a:rPr lang="ru" sz="1200">
                          <a:solidFill>
                            <a:srgbClr val="271119"/>
                          </a:solidFill>
                          <a:latin typeface="Tahoma"/>
                        </a:rPr>
                        <a:t>Вид ценной </a:t>
                      </a:r>
                      <a:r>
                        <a:rPr lang="ru" sz="1200">
                          <a:solidFill>
                            <a:srgbClr val="34365E"/>
                          </a:solidFill>
                          <a:latin typeface="Tahoma"/>
                        </a:rPr>
                        <a:t>бумаги </a:t>
                      </a:r>
                      <a:r>
                        <a:rPr lang="ru" sz="1200">
                          <a:solidFill>
                            <a:srgbClr val="746FA4"/>
                          </a:solidFill>
                          <a:latin typeface="Tahoma"/>
                        </a:rPr>
                        <a:t>&lt;1&gt;</a:t>
                      </a:r>
                    </a:p>
                  </a:txBody>
                  <a:tcPr marL="0" marR="0" marT="0" marB="0"/>
                </a:tc>
                <a:tc gridSpan="2"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24000"/>
                        </a:lnSpc>
                      </a:pP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Лицо, выпустившее ценную бумагу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4500"/>
                    </a:p>
                  </a:txBody>
                  <a:tcPr marL="0" marR="0" marT="0" marB="0"/>
                </a:tc>
                <a:tc gridSpan="2"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24000"/>
                        </a:lnSpc>
                        <a:spcBef>
                          <a:spcPts val="560"/>
                        </a:spcBef>
                      </a:pPr>
                      <a:r>
                        <a:rPr lang="ru" sz="1200">
                          <a:solidFill>
                            <a:srgbClr val="404040"/>
                          </a:solidFill>
                          <a:latin typeface="Tahoma"/>
                        </a:rPr>
                        <a:t>Номинальная </a:t>
                      </a: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величина обязательства </a:t>
                      </a:r>
                      <a:r>
                        <a:rPr lang="ru" sz="1200">
                          <a:solidFill>
                            <a:srgbClr val="404040"/>
                          </a:solidFill>
                          <a:latin typeface="Tahoma"/>
                        </a:rPr>
                        <a:t>(руб.)</a:t>
                      </a:r>
                    </a:p>
                  </a:txBody>
                  <a:tcPr marL="0" marR="0" marT="0" marB="0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4500"/>
                    </a:p>
                  </a:txBody>
                  <a:tcPr marL="0" marR="0" marT="0" marB="0"/>
                </a:tc>
                <a:tc gridSpan="2"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24000"/>
                        </a:lnSpc>
                        <a:spcBef>
                          <a:spcPts val="560"/>
                        </a:spcBef>
                      </a:pP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Общее количество</a:t>
                      </a:r>
                    </a:p>
                  </a:txBody>
                  <a:tcPr marL="0" marR="0" marT="0" marB="0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45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24000"/>
                        </a:lnSpc>
                      </a:pP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Общая стоимость </a:t>
                      </a:r>
                      <a:r>
                        <a:rPr lang="ru" sz="1200">
                          <a:solidFill>
                            <a:srgbClr val="746FA4"/>
                          </a:solidFill>
                          <a:latin typeface="Tahoma"/>
                        </a:rPr>
                        <a:t>&lt;2&gt;</a:t>
                      </a:r>
                    </a:p>
                    <a:p>
                      <a:pPr algn="ctr" indent="0">
                        <a:lnSpc>
                          <a:spcPct val="124000"/>
                        </a:lnSpc>
                      </a:pPr>
                      <a:r>
                        <a:rPr lang="en-US" sz="1200">
                          <a:solidFill>
                            <a:srgbClr val="4E4247"/>
                          </a:solidFill>
                          <a:latin typeface="Tahoma"/>
                        </a:rPr>
                        <a:t>(PV6.)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6" name=""/>
          <p:cNvSpPr/>
          <p:nvPr/>
        </p:nvSpPr>
        <p:spPr>
          <a:xfrm>
            <a:off x="533400" y="5291328"/>
            <a:ext cx="11164824" cy="78638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Отдельные ценные бумаги (инвестиционный пай паевого инвестиционного фонда, депозитарные расписки, закладные, ипотечные сертификаты участия, сберегательные сертификаты, цифровое свидетельство) не имеют номинальной стоимости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096" y="0"/>
            <a:ext cx="731520" cy="691896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1323320" y="51816"/>
            <a:ext cx="371856" cy="25908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800">
                <a:solidFill>
                  <a:srgbClr val="A9D18E"/>
                </a:solidFill>
                <a:latin typeface="Calibri"/>
              </a:rPr>
              <a:t>41</a:t>
            </a:r>
          </a:p>
        </p:txBody>
      </p:sp>
      <p:sp>
        <p:nvSpPr>
          <p:cNvPr id="4" name=""/>
          <p:cNvSpPr/>
          <p:nvPr/>
        </p:nvSpPr>
        <p:spPr>
          <a:xfrm>
            <a:off x="3578352" y="893064"/>
            <a:ext cx="5038344" cy="3017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ru" b="1" sz="2400">
                <a:solidFill>
                  <a:srgbClr val="70AD47"/>
                </a:solidFill>
                <a:latin typeface="Calibri"/>
              </a:rPr>
              <a:t>Раздел 5. Сведения о ценных бумагах</a:t>
            </a:r>
          </a:p>
        </p:txBody>
      </p:sp>
      <p:sp>
        <p:nvSpPr>
          <p:cNvPr id="5" name=""/>
          <p:cNvSpPr/>
          <p:nvPr/>
        </p:nvSpPr>
        <p:spPr>
          <a:xfrm>
            <a:off x="438912" y="1563624"/>
            <a:ext cx="11119104" cy="50261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В графе "Основание участия" указывается основание приобретения доли участия (учредительный договор, приватизация, покупка, мена, дарение, наследование и другие), а также реквизиты (дата, номер) соответствующего договора или акта, а не наименование и реквизиты договора, в рамках которого акции были зачислены на счет клиента - служащего (работника) (наименование и реквизиты договора на брокерское обслуживание и (или) депозитарного договора, и т.п.).</a:t>
            </a:r>
          </a:p>
          <a:p>
            <a:pPr indent="0">
              <a:lnSpc>
                <a:spcPct val="97000"/>
              </a:lnSpc>
              <a:spcAft>
                <a:spcPts val="1050"/>
              </a:spcAft>
            </a:pPr>
            <a:r>
              <a:rPr lang="ru" sz="1900">
                <a:solidFill>
                  <a:srgbClr val="2E75B6"/>
                </a:solidFill>
                <a:latin typeface="Calibri"/>
              </a:rPr>
              <a:t>Целесообразно пользоваться Указанием Банка России от 27.05.2021 № 5798-У</a:t>
            </a:r>
          </a:p>
          <a:p>
            <a:pPr indent="0">
              <a:lnSpc>
                <a:spcPct val="97000"/>
              </a:lnSpc>
              <a:spcAft>
                <a:spcPts val="1260"/>
              </a:spcAft>
            </a:pPr>
            <a:r>
              <a:rPr lang="ru" sz="1900">
                <a:solidFill>
                  <a:srgbClr val="2E75B6"/>
                </a:solidFill>
                <a:latin typeface="Calibri"/>
              </a:rPr>
              <a:t>Отражению подлежат ценные бумаги, находящиеся в собственности, в т.ч. приобретенные с помощью брокера или управляющей компании</a:t>
            </a:r>
          </a:p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Необходимо учитывать, что самостоятельные юридические лица, входящие в т.н. "группу компаний", могут не обладать единой базой данных и в этой связи потребуется обращаться в несколько применимых юридических лиц.</a:t>
            </a:r>
          </a:p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Также при отсутствии информации в отношении отдельных граф организация в соответствии с Указанием Банка России № 5798-У проставляет прочерк. При этом данное обстоятельство не свидетельствует об отсутствии указанной информации в целом, а исключительно характеризует тот факт, что организация, в которую обратились, данной информацией не располагает и в этой связи необходимо обратиться в другую организацию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096" y="0"/>
            <a:ext cx="731520" cy="691896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1323320" y="48768"/>
            <a:ext cx="374904" cy="26212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800">
                <a:solidFill>
                  <a:srgbClr val="A9D18E"/>
                </a:solidFill>
                <a:latin typeface="Calibri"/>
              </a:rPr>
              <a:t>42</a:t>
            </a:r>
          </a:p>
        </p:txBody>
      </p:sp>
      <p:sp>
        <p:nvSpPr>
          <p:cNvPr id="4" name=""/>
          <p:cNvSpPr/>
          <p:nvPr/>
        </p:nvSpPr>
        <p:spPr>
          <a:xfrm>
            <a:off x="1700784" y="893064"/>
            <a:ext cx="8775192" cy="3017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ru" b="1" sz="2400">
                <a:solidFill>
                  <a:srgbClr val="70AD47"/>
                </a:solidFill>
                <a:latin typeface="Calibri"/>
              </a:rPr>
              <a:t>Раздел 6. Сведения об обязательствах имущественного характера</a:t>
            </a:r>
          </a:p>
        </p:txBody>
      </p:sp>
      <p:sp>
        <p:nvSpPr>
          <p:cNvPr id="5" name=""/>
          <p:cNvSpPr/>
          <p:nvPr/>
        </p:nvSpPr>
        <p:spPr>
          <a:xfrm>
            <a:off x="771144" y="1581912"/>
            <a:ext cx="10661904" cy="3017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r" indent="0"/>
            <a:r>
              <a:rPr lang="ru" b="1" sz="2400">
                <a:solidFill>
                  <a:srgbClr val="70AD47"/>
                </a:solidFill>
                <a:latin typeface="Calibri"/>
              </a:rPr>
              <a:t>Подраздел 6.1. Объекты недвижимого имущества, находящиеся в пользовании</a:t>
            </a:r>
          </a:p>
        </p:txBody>
      </p:sp>
      <p:sp>
        <p:nvSpPr>
          <p:cNvPr id="6" name=""/>
          <p:cNvSpPr/>
          <p:nvPr/>
        </p:nvSpPr>
        <p:spPr>
          <a:xfrm>
            <a:off x="527304" y="2487168"/>
            <a:ext cx="10582656" cy="5364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Указывается недвижимое имущество, находящееся во временном пользовании (не в собственности) декларанта, а также основание пользования (договор аренды, фактическое предоставление и другие)</a:t>
            </a:r>
          </a:p>
        </p:txBody>
      </p:sp>
      <p:graphicFrame>
        <p:nvGraphicFramePr>
          <p:cNvPr id="7" name=""/>
          <p:cNvGraphicFramePr>
            <a:graphicFrameLocks noGrp="1"/>
          </p:cNvGraphicFramePr>
          <p:nvPr/>
        </p:nvGraphicFramePr>
        <p:xfrm>
          <a:off x="2319528" y="3346704"/>
          <a:ext cx="7443216" cy="658368"/>
        </p:xfrm>
        <a:graphic>
          <a:graphicData uri="http://schemas.openxmlformats.org/drawingml/2006/table">
            <a:tbl>
              <a:tblPr/>
              <a:tblGrid>
                <a:gridCol w="374904"/>
                <a:gridCol w="1362456"/>
                <a:gridCol w="1542288"/>
                <a:gridCol w="1429512"/>
                <a:gridCol w="1801368"/>
                <a:gridCol w="932688"/>
              </a:tblGrid>
              <a:tr h="329184"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en-US" sz="1600">
                          <a:solidFill>
                            <a:srgbClr val="625940"/>
                          </a:solidFill>
                          <a:latin typeface="Calibri"/>
                        </a:rPr>
                        <a:t>N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Вид имущества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200">
                          <a:solidFill>
                            <a:srgbClr val="05004E"/>
                          </a:solidFill>
                          <a:latin typeface="Tahoma"/>
                        </a:rPr>
                        <a:t>Вид и </a:t>
                      </a: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сроки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Основание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Местонахождение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algn="r" indent="0"/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Площадь</a:t>
                      </a:r>
                    </a:p>
                  </a:txBody>
                  <a:tcPr marL="0" marR="0" marT="0" marB="0" anchor="b"/>
                </a:tc>
              </a:tr>
              <a:tr h="329184"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sz="1600">
                          <a:solidFill>
                            <a:srgbClr val="34365E"/>
                          </a:solidFill>
                          <a:latin typeface="Calibri"/>
                        </a:rPr>
                        <a:t>п/п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пользования </a:t>
                      </a:r>
                      <a:r>
                        <a:rPr lang="ru" sz="1200">
                          <a:solidFill>
                            <a:srgbClr val="746FA4"/>
                          </a:solidFill>
                          <a:latin typeface="Tahoma"/>
                        </a:rPr>
                        <a:t>&lt;3&gt;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пользования </a:t>
                      </a:r>
                      <a:r>
                        <a:rPr lang="ru" sz="1200">
                          <a:solidFill>
                            <a:srgbClr val="746FA4"/>
                          </a:solidFill>
                          <a:latin typeface="Tahoma"/>
                        </a:rPr>
                        <a:t>&lt;4&gt;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ru" sz="1200">
                          <a:solidFill>
                            <a:srgbClr val="4E4247"/>
                          </a:solidFill>
                          <a:latin typeface="Tahoma"/>
                        </a:rPr>
                        <a:t>(адрес)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292100"/>
                      <a:r>
                        <a:rPr lang="ru" sz="1600">
                          <a:solidFill>
                            <a:srgbClr val="202752"/>
                          </a:solidFill>
                          <a:latin typeface="Times New Roman"/>
                        </a:rPr>
                        <a:t>(кв. </a:t>
                      </a:r>
                      <a:r>
                        <a:rPr lang="ru" sz="1600">
                          <a:solidFill>
                            <a:srgbClr val="53292D"/>
                          </a:solidFill>
                          <a:latin typeface="Times New Roman"/>
                        </a:rPr>
                        <a:t>м)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8" name=""/>
          <p:cNvSpPr/>
          <p:nvPr/>
        </p:nvSpPr>
        <p:spPr>
          <a:xfrm>
            <a:off x="533400" y="4520184"/>
            <a:ext cx="5263896" cy="82600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spcAft>
                <a:spcPts val="1540"/>
              </a:spcAft>
            </a:pPr>
            <a:r>
              <a:rPr lang="ru" sz="1900">
                <a:solidFill>
                  <a:srgbClr val="2E75B6"/>
                </a:solidFill>
                <a:latin typeface="Calibri"/>
              </a:rPr>
              <a:t>Квартира по регистрации обязательно указывается</a:t>
            </a:r>
          </a:p>
          <a:p>
            <a:pPr indent="0"/>
            <a:r>
              <a:rPr lang="ru" sz="1900">
                <a:solidFill>
                  <a:srgbClr val="2E75B6"/>
                </a:solidFill>
                <a:latin typeface="Calibri"/>
              </a:rPr>
              <a:t>Фактическое пользование указывается</a:t>
            </a:r>
          </a:p>
        </p:txBody>
      </p:sp>
      <p:sp>
        <p:nvSpPr>
          <p:cNvPr id="9" name=""/>
          <p:cNvSpPr/>
          <p:nvPr/>
        </p:nvSpPr>
        <p:spPr>
          <a:xfrm>
            <a:off x="533400" y="5718048"/>
            <a:ext cx="11277600" cy="81076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Не подлежат указанию земельные участки, расположенные под многоквартирными домами, а также под надземными или подземными гаражными комплексами, в том числе многоэтажными (аналогично в отношении кооперативов). Аналогично в отношении иного общего имущества (лестницы, котельные и проч.)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096" y="0"/>
            <a:ext cx="722376" cy="691896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1323320" y="48768"/>
            <a:ext cx="374904" cy="2651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800">
                <a:solidFill>
                  <a:srgbClr val="A9D18E"/>
                </a:solidFill>
                <a:latin typeface="Calibri"/>
              </a:rPr>
              <a:t>43</a:t>
            </a:r>
          </a:p>
        </p:txBody>
      </p:sp>
      <p:sp>
        <p:nvSpPr>
          <p:cNvPr id="4" name=""/>
          <p:cNvSpPr/>
          <p:nvPr/>
        </p:nvSpPr>
        <p:spPr>
          <a:xfrm>
            <a:off x="1700784" y="893064"/>
            <a:ext cx="8775192" cy="3017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ru" b="1" sz="2400">
                <a:solidFill>
                  <a:srgbClr val="70AD47"/>
                </a:solidFill>
                <a:latin typeface="Calibri"/>
              </a:rPr>
              <a:t>Раздел 6. Сведения об обязательствах имущественного характера</a:t>
            </a:r>
          </a:p>
        </p:txBody>
      </p:sp>
      <p:sp>
        <p:nvSpPr>
          <p:cNvPr id="5" name=""/>
          <p:cNvSpPr/>
          <p:nvPr/>
        </p:nvSpPr>
        <p:spPr>
          <a:xfrm>
            <a:off x="771144" y="1581912"/>
            <a:ext cx="10661904" cy="3017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317500"/>
            <a:r>
              <a:rPr lang="ru" b="1" sz="2400">
                <a:solidFill>
                  <a:srgbClr val="70AD47"/>
                </a:solidFill>
                <a:latin typeface="Calibri"/>
              </a:rPr>
              <a:t>Подраздел 6.1. Объекты недвижимого имущества, находящиеся в пользовании</a:t>
            </a:r>
          </a:p>
        </p:txBody>
      </p:sp>
      <p:sp>
        <p:nvSpPr>
          <p:cNvPr id="6" name=""/>
          <p:cNvSpPr/>
          <p:nvPr/>
        </p:nvSpPr>
        <p:spPr>
          <a:xfrm>
            <a:off x="445008" y="2240280"/>
            <a:ext cx="11253216" cy="221589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  <a:spcAft>
                <a:spcPts val="1400"/>
              </a:spcAft>
            </a:pPr>
            <a:r>
              <a:rPr lang="ru" sz="1900">
                <a:solidFill>
                  <a:srgbClr val="2E75B6"/>
                </a:solidFill>
                <a:latin typeface="Calibri"/>
              </a:rPr>
              <a:t>В случае, если объект недвижимого имущества находится в долевой собственности у служащего (работника) и лица, в отношении которого справка не представляется, в зависимости от наличия фактов пользования такая доля подлежит отражению</a:t>
            </a:r>
          </a:p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Подлежит отражению имущество, используемое для бытовых нужд, но не зарегистрированное в установленном порядке органами Росреестра, а также об объектах незавершенного строительства; Пользование может быть «фактическим», а площадь может указываться с учетом применимых обстоятельств</a:t>
            </a:r>
          </a:p>
        </p:txBody>
      </p:sp>
      <p:sp>
        <p:nvSpPr>
          <p:cNvPr id="7" name=""/>
          <p:cNvSpPr/>
          <p:nvPr/>
        </p:nvSpPr>
        <p:spPr>
          <a:xfrm>
            <a:off x="466344" y="4809744"/>
            <a:ext cx="7821168" cy="2468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900">
                <a:solidFill>
                  <a:srgbClr val="2E75B6"/>
                </a:solidFill>
                <a:latin typeface="Calibri"/>
              </a:rPr>
              <a:t>Если факт пользования отсутствует, то объект в пользовании не указывается</a:t>
            </a:r>
          </a:p>
        </p:txBody>
      </p:sp>
      <p:sp>
        <p:nvSpPr>
          <p:cNvPr id="8" name=""/>
          <p:cNvSpPr/>
          <p:nvPr/>
        </p:nvSpPr>
        <p:spPr>
          <a:xfrm>
            <a:off x="460248" y="5370576"/>
            <a:ext cx="10805160" cy="111861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Если имеется факт пользования, то объект обязательно подлежит отражению в подразделе 3.1 или 6.1 (в зависимости от наличия права собственности)</a:t>
            </a:r>
          </a:p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При этом право собственности иного лица (например, супруги (супруга)) не является квалифицирующим признаком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096" y="0"/>
            <a:ext cx="722376" cy="691896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1323320" y="51816"/>
            <a:ext cx="381000" cy="25908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800">
                <a:solidFill>
                  <a:srgbClr val="A9D18E"/>
                </a:solidFill>
                <a:latin typeface="Calibri"/>
              </a:rPr>
              <a:t>44</a:t>
            </a:r>
          </a:p>
        </p:txBody>
      </p:sp>
      <p:sp>
        <p:nvSpPr>
          <p:cNvPr id="4" name=""/>
          <p:cNvSpPr/>
          <p:nvPr/>
        </p:nvSpPr>
        <p:spPr>
          <a:xfrm>
            <a:off x="1700784" y="893064"/>
            <a:ext cx="8775192" cy="3017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400">
                <a:solidFill>
                  <a:srgbClr val="70AD47"/>
                </a:solidFill>
                <a:latin typeface="Calibri"/>
              </a:rPr>
              <a:t>Раздел 6. Сведения об обязательствах имущественного характера</a:t>
            </a:r>
          </a:p>
        </p:txBody>
      </p:sp>
      <p:sp>
        <p:nvSpPr>
          <p:cNvPr id="5" name=""/>
          <p:cNvSpPr/>
          <p:nvPr/>
        </p:nvSpPr>
        <p:spPr>
          <a:xfrm>
            <a:off x="1898904" y="1456944"/>
            <a:ext cx="8394192" cy="3017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400">
                <a:solidFill>
                  <a:srgbClr val="70AD47"/>
                </a:solidFill>
                <a:latin typeface="Calibri"/>
              </a:rPr>
              <a:t>Подраздел 6.2. Срочные обязательства финансового характера</a:t>
            </a:r>
          </a:p>
        </p:txBody>
      </p:sp>
      <p:sp>
        <p:nvSpPr>
          <p:cNvPr id="6" name=""/>
          <p:cNvSpPr/>
          <p:nvPr/>
        </p:nvSpPr>
        <p:spPr>
          <a:xfrm>
            <a:off x="527304" y="1926336"/>
            <a:ext cx="10579608" cy="51206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800">
                <a:solidFill>
                  <a:srgbClr val="2E75B6"/>
                </a:solidFill>
                <a:latin typeface="Calibri"/>
              </a:rPr>
              <a:t>Указывается каждое имеющееся на отчетную дату срочное обязательство финансового характера на сумму, равную или превышающую 500 000 руб., кредитором или должником по которому является декларант</a:t>
            </a:r>
          </a:p>
        </p:txBody>
      </p:sp>
      <p:sp>
        <p:nvSpPr>
          <p:cNvPr id="7" name=""/>
          <p:cNvSpPr/>
          <p:nvPr/>
        </p:nvSpPr>
        <p:spPr>
          <a:xfrm>
            <a:off x="2907792" y="2767584"/>
            <a:ext cx="1103376" cy="6278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24000"/>
              </a:lnSpc>
            </a:pPr>
            <a:r>
              <a:rPr lang="ru" sz="1200">
                <a:solidFill>
                  <a:srgbClr val="2B1C32"/>
                </a:solidFill>
                <a:latin typeface="Tahoma"/>
              </a:rPr>
              <a:t>Содержание обязательства </a:t>
            </a:r>
            <a:r>
              <a:rPr lang="ru" i="1" sz="1200">
                <a:solidFill>
                  <a:srgbClr val="746FA4"/>
                </a:solidFill>
                <a:latin typeface="Tahoma"/>
              </a:rPr>
              <a:t>&lt;2&gt;</a:t>
            </a:r>
          </a:p>
        </p:txBody>
      </p:sp>
      <p:sp>
        <p:nvSpPr>
          <p:cNvPr id="8" name=""/>
          <p:cNvSpPr/>
          <p:nvPr/>
        </p:nvSpPr>
        <p:spPr>
          <a:xfrm>
            <a:off x="4364736" y="2767584"/>
            <a:ext cx="780288" cy="43586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124000"/>
              </a:lnSpc>
            </a:pPr>
            <a:r>
              <a:rPr lang="ru" sz="1200">
                <a:solidFill>
                  <a:srgbClr val="2B1C32"/>
                </a:solidFill>
                <a:latin typeface="Tahoma"/>
              </a:rPr>
              <a:t>Кредитор (должник)</a:t>
            </a:r>
          </a:p>
        </p:txBody>
      </p:sp>
      <p:sp>
        <p:nvSpPr>
          <p:cNvPr id="9" name=""/>
          <p:cNvSpPr/>
          <p:nvPr/>
        </p:nvSpPr>
        <p:spPr>
          <a:xfrm>
            <a:off x="5404104" y="2767584"/>
            <a:ext cx="1197864" cy="6278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24000"/>
              </a:lnSpc>
            </a:pPr>
            <a:r>
              <a:rPr lang="ru" sz="1200">
                <a:solidFill>
                  <a:srgbClr val="202752"/>
                </a:solidFill>
                <a:latin typeface="Tahoma"/>
              </a:rPr>
              <a:t>Основание возникновения </a:t>
            </a:r>
            <a:r>
              <a:rPr lang="ru" sz="1200">
                <a:solidFill>
                  <a:srgbClr val="746FA4"/>
                </a:solidFill>
                <a:latin typeface="Tahoma"/>
              </a:rPr>
              <a:t>&lt;4&gt;</a:t>
            </a:r>
          </a:p>
        </p:txBody>
      </p:sp>
      <p:sp>
        <p:nvSpPr>
          <p:cNvPr id="10" name=""/>
          <p:cNvSpPr/>
          <p:nvPr/>
        </p:nvSpPr>
        <p:spPr>
          <a:xfrm>
            <a:off x="6793992" y="2767584"/>
            <a:ext cx="1950720" cy="89306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24000"/>
              </a:lnSpc>
            </a:pPr>
            <a:r>
              <a:rPr lang="ru" sz="1200">
                <a:solidFill>
                  <a:srgbClr val="2B1C32"/>
                </a:solidFill>
                <a:latin typeface="Tahoma"/>
              </a:rPr>
              <a:t>Сумма обязательства/ размер обязательства по состоянию на отчетную дату </a:t>
            </a:r>
            <a:r>
              <a:rPr lang="ru" sz="1200">
                <a:solidFill>
                  <a:srgbClr val="746FA4"/>
                </a:solidFill>
                <a:latin typeface="Tahoma"/>
              </a:rPr>
              <a:t>&lt;5&gt; </a:t>
            </a:r>
            <a:r>
              <a:rPr lang="ru" sz="1200">
                <a:solidFill>
                  <a:srgbClr val="2B1C32"/>
                </a:solidFill>
                <a:latin typeface="Tahoma"/>
              </a:rPr>
              <a:t>(руб.)</a:t>
            </a:r>
          </a:p>
        </p:txBody>
      </p:sp>
      <p:sp>
        <p:nvSpPr>
          <p:cNvPr id="11" name=""/>
          <p:cNvSpPr/>
          <p:nvPr/>
        </p:nvSpPr>
        <p:spPr>
          <a:xfrm>
            <a:off x="8909304" y="2767584"/>
            <a:ext cx="941832" cy="6278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124000"/>
              </a:lnSpc>
            </a:pPr>
            <a:r>
              <a:rPr lang="ru" sz="1200">
                <a:solidFill>
                  <a:srgbClr val="202752"/>
                </a:solidFill>
                <a:latin typeface="Tahoma"/>
              </a:rPr>
              <a:t>Условия </a:t>
            </a:r>
            <a:r>
              <a:rPr lang="ru" sz="1200">
                <a:latin typeface="Tahoma"/>
              </a:rPr>
              <a:t>обяз ателье? ва </a:t>
            </a:r>
            <a:r>
              <a:rPr lang="ru" sz="1200">
                <a:solidFill>
                  <a:srgbClr val="746FA4"/>
                </a:solidFill>
                <a:latin typeface="Tahoma"/>
              </a:rPr>
              <a:t>&lt;6&gt;</a:t>
            </a:r>
          </a:p>
        </p:txBody>
      </p:sp>
      <p:sp>
        <p:nvSpPr>
          <p:cNvPr id="12" name=""/>
          <p:cNvSpPr/>
          <p:nvPr/>
        </p:nvSpPr>
        <p:spPr>
          <a:xfrm>
            <a:off x="533400" y="4032504"/>
            <a:ext cx="6367272" cy="237744"/>
          </a:xfrm>
          <a:prstGeom prst="rect">
            <a:avLst/>
          </a:prstGeom>
          <a:solidFill>
            <a:srgbClr val="E2F0D9"/>
          </a:solidFill>
        </p:spPr>
        <p:txBody>
          <a:bodyPr lIns="0" tIns="0" rIns="0" bIns="0" wrap="none">
            <a:noAutofit/>
          </a:bodyPr>
          <a:p>
            <a:pPr indent="101600"/>
            <a:r>
              <a:rPr lang="ru" b="1" sz="1800">
                <a:solidFill>
                  <a:srgbClr val="0070C0"/>
                </a:solidFill>
                <a:latin typeface="Calibri"/>
              </a:rPr>
              <a:t>Отдельные виды срочных обязательств финансового характера</a:t>
            </a:r>
          </a:p>
        </p:txBody>
      </p:sp>
      <p:sp>
        <p:nvSpPr>
          <p:cNvPr id="13" name=""/>
          <p:cNvSpPr/>
          <p:nvPr/>
        </p:nvSpPr>
        <p:spPr>
          <a:xfrm>
            <a:off x="1124712" y="4590288"/>
            <a:ext cx="5608320" cy="23774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800">
                <a:solidFill>
                  <a:srgbClr val="4472C4"/>
                </a:solidFill>
                <a:latin typeface="Calibri"/>
              </a:rPr>
              <a:t>участие в долевом строительстве объекта недвижимости</a:t>
            </a:r>
          </a:p>
        </p:txBody>
      </p:sp>
      <p:sp>
        <p:nvSpPr>
          <p:cNvPr id="14" name=""/>
          <p:cNvSpPr/>
          <p:nvPr/>
        </p:nvSpPr>
        <p:spPr>
          <a:xfrm>
            <a:off x="1130808" y="5154168"/>
            <a:ext cx="7888224" cy="135940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spcAft>
                <a:spcPts val="1470"/>
              </a:spcAft>
            </a:pPr>
            <a:r>
              <a:rPr lang="ru" sz="1800">
                <a:solidFill>
                  <a:srgbClr val="4472C4"/>
                </a:solidFill>
                <a:latin typeface="Calibri"/>
              </a:rPr>
              <a:t>обязательства по ипотеке в случае разделения суммы кредита между супругами</a:t>
            </a:r>
          </a:p>
          <a:p>
            <a:pPr indent="0">
              <a:spcAft>
                <a:spcPts val="1470"/>
              </a:spcAft>
            </a:pPr>
            <a:r>
              <a:rPr lang="ru" sz="1800">
                <a:solidFill>
                  <a:srgbClr val="4472C4"/>
                </a:solidFill>
                <a:latin typeface="Calibri"/>
              </a:rPr>
              <a:t>обязательства по отдельным договорам страхования</a:t>
            </a:r>
          </a:p>
          <a:p>
            <a:pPr indent="0"/>
            <a:r>
              <a:rPr lang="ru" sz="1800">
                <a:solidFill>
                  <a:srgbClr val="4472C4"/>
                </a:solidFill>
                <a:latin typeface="Calibri"/>
              </a:rPr>
              <a:t>обязательства по договорам брокерского обслуживания, ДУ и ИИС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096" y="0"/>
            <a:ext cx="722376" cy="691896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1323320" y="51816"/>
            <a:ext cx="371856" cy="26212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800">
                <a:solidFill>
                  <a:srgbClr val="A9D18E"/>
                </a:solidFill>
                <a:latin typeface="Calibri"/>
              </a:rPr>
              <a:t>45</a:t>
            </a:r>
          </a:p>
        </p:txBody>
      </p:sp>
      <p:sp>
        <p:nvSpPr>
          <p:cNvPr id="4" name=""/>
          <p:cNvSpPr/>
          <p:nvPr/>
        </p:nvSpPr>
        <p:spPr>
          <a:xfrm>
            <a:off x="1700784" y="893064"/>
            <a:ext cx="8775192" cy="3017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ru" b="1" sz="2400">
                <a:solidFill>
                  <a:srgbClr val="70AD47"/>
                </a:solidFill>
                <a:latin typeface="Calibri"/>
              </a:rPr>
              <a:t>Раздел 6. Сведения об обязательствах имущественного характера</a:t>
            </a:r>
          </a:p>
        </p:txBody>
      </p:sp>
      <p:sp>
        <p:nvSpPr>
          <p:cNvPr id="5" name=""/>
          <p:cNvSpPr/>
          <p:nvPr/>
        </p:nvSpPr>
        <p:spPr>
          <a:xfrm>
            <a:off x="1898904" y="1456944"/>
            <a:ext cx="8394192" cy="3017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ru" b="1" sz="2400">
                <a:solidFill>
                  <a:srgbClr val="70AD47"/>
                </a:solidFill>
                <a:latin typeface="Calibri"/>
              </a:rPr>
              <a:t>Подраздел 6.2. Срочные обязательства финансового характера</a:t>
            </a:r>
          </a:p>
        </p:txBody>
      </p:sp>
      <p:sp>
        <p:nvSpPr>
          <p:cNvPr id="6" name=""/>
          <p:cNvSpPr/>
          <p:nvPr/>
        </p:nvSpPr>
        <p:spPr>
          <a:xfrm>
            <a:off x="454152" y="2142744"/>
            <a:ext cx="10747248" cy="47853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77000"/>
              </a:lnSpc>
            </a:pPr>
            <a:r>
              <a:rPr lang="ru" sz="1900">
                <a:solidFill>
                  <a:srgbClr val="4472C4"/>
                </a:solidFill>
                <a:latin typeface="Calibri"/>
              </a:rPr>
              <a:t>Квалифицирующим признаком, по общему правилу, является остаток с процентами, который равен или превышает 500 тыс. руб. по каждому отдельному обязательству; если меньше, то не указываем</a:t>
            </a:r>
          </a:p>
        </p:txBody>
      </p:sp>
      <p:sp>
        <p:nvSpPr>
          <p:cNvPr id="7" name=""/>
          <p:cNvSpPr/>
          <p:nvPr/>
        </p:nvSpPr>
        <p:spPr>
          <a:xfrm>
            <a:off x="438912" y="2923032"/>
            <a:ext cx="10856976" cy="47853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77000"/>
              </a:lnSpc>
            </a:pPr>
            <a:r>
              <a:rPr lang="ru" sz="1900">
                <a:solidFill>
                  <a:srgbClr val="4472C4"/>
                </a:solidFill>
                <a:latin typeface="Calibri"/>
              </a:rPr>
              <a:t>По общему правилу, если денежные средства на счет эксроу не зачислены, то застройщик еще ничего не должен (надо смотреть договор)</a:t>
            </a:r>
          </a:p>
        </p:txBody>
      </p:sp>
      <p:sp>
        <p:nvSpPr>
          <p:cNvPr id="8" name=""/>
          <p:cNvSpPr/>
          <p:nvPr/>
        </p:nvSpPr>
        <p:spPr>
          <a:xfrm>
            <a:off x="457200" y="3706368"/>
            <a:ext cx="11228832" cy="47853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77000"/>
              </a:lnSpc>
            </a:pPr>
            <a:r>
              <a:rPr lang="ru" sz="1900">
                <a:solidFill>
                  <a:srgbClr val="4472C4"/>
                </a:solidFill>
                <a:latin typeface="Calibri"/>
              </a:rPr>
              <a:t>Обязательства по договорам ИИС отражаются в случае, если размер «свободных» денежных средств на ИИС равен или превышает 500 тыс. руб.</a:t>
            </a:r>
          </a:p>
        </p:txBody>
      </p:sp>
      <p:sp>
        <p:nvSpPr>
          <p:cNvPr id="9" name=""/>
          <p:cNvSpPr/>
          <p:nvPr/>
        </p:nvSpPr>
        <p:spPr>
          <a:xfrm>
            <a:off x="457200" y="4480560"/>
            <a:ext cx="11021568" cy="71018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77000"/>
              </a:lnSpc>
            </a:pPr>
            <a:r>
              <a:rPr lang="ru" sz="1900">
                <a:solidFill>
                  <a:srgbClr val="4472C4"/>
                </a:solidFill>
                <a:latin typeface="Calibri"/>
              </a:rPr>
              <a:t>Обязательства по договорам страхования в рамках ипотеки или страхования в путешествиях, как правило, не указывается; Порядок отражения информации по отдельным договорам страхования прописан в пп. 3 п. 182 Методических рекомендаций</a:t>
            </a:r>
          </a:p>
        </p:txBody>
      </p:sp>
      <p:sp>
        <p:nvSpPr>
          <p:cNvPr id="10" name=""/>
          <p:cNvSpPr/>
          <p:nvPr/>
        </p:nvSpPr>
        <p:spPr>
          <a:xfrm>
            <a:off x="448056" y="5486400"/>
            <a:ext cx="10954512" cy="47853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77000"/>
              </a:lnSpc>
            </a:pPr>
            <a:r>
              <a:rPr lang="ru" sz="1900">
                <a:solidFill>
                  <a:srgbClr val="4472C4"/>
                </a:solidFill>
                <a:latin typeface="Calibri"/>
              </a:rPr>
              <a:t>В качестве обязательства финансового характера указываются сведения о заключении договора долевого участия с застройщиком в случаях, когда договор в Росреестре зарегистрирован</a:t>
            </a:r>
          </a:p>
        </p:txBody>
      </p:sp>
      <p:sp>
        <p:nvSpPr>
          <p:cNvPr id="11" name=""/>
          <p:cNvSpPr/>
          <p:nvPr/>
        </p:nvSpPr>
        <p:spPr>
          <a:xfrm>
            <a:off x="445008" y="6275832"/>
            <a:ext cx="11045952" cy="2468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900">
                <a:solidFill>
                  <a:srgbClr val="4472C4"/>
                </a:solidFill>
                <a:latin typeface="Calibri"/>
              </a:rPr>
              <a:t>Договор финансовой аренды (лизинг) отражается в справке (см. пп. 2 п. 179 Методических рекомендаций)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096" y="21336"/>
            <a:ext cx="725424" cy="667512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1323320" y="48768"/>
            <a:ext cx="381000" cy="2651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800">
                <a:solidFill>
                  <a:srgbClr val="A9D18E"/>
                </a:solidFill>
                <a:latin typeface="Calibri"/>
              </a:rPr>
              <a:t>46</a:t>
            </a:r>
          </a:p>
        </p:txBody>
      </p:sp>
      <p:sp>
        <p:nvSpPr>
          <p:cNvPr id="4" name=""/>
          <p:cNvSpPr/>
          <p:nvPr/>
        </p:nvSpPr>
        <p:spPr>
          <a:xfrm>
            <a:off x="1024128" y="908304"/>
            <a:ext cx="10137648" cy="65227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/>
            <a:r>
              <a:rPr lang="ru" b="1" sz="2400">
                <a:solidFill>
                  <a:srgbClr val="70AD47"/>
                </a:solidFill>
                <a:latin typeface="Calibri"/>
              </a:rPr>
              <a:t>Раздел 7. Сведения о недвижимом имуществе &lt;...&gt;, отчужденных в течение отчетного периода в результате безвозмездной сделки</a:t>
            </a:r>
          </a:p>
        </p:txBody>
      </p:sp>
      <p:sp>
        <p:nvSpPr>
          <p:cNvPr id="5" name=""/>
          <p:cNvSpPr/>
          <p:nvPr/>
        </p:nvSpPr>
        <p:spPr>
          <a:xfrm>
            <a:off x="527304" y="2072640"/>
            <a:ext cx="11292840" cy="51206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800">
                <a:solidFill>
                  <a:srgbClr val="2E75B6"/>
                </a:solidFill>
                <a:latin typeface="Calibri"/>
              </a:rPr>
              <a:t>Указываются сведения об отдельных объектах (в т.ч. доли), отчужденных в течение отчетного периода в результате безвозмездной сделки, а также, например, сведения об утилизации автомобиля</a:t>
            </a:r>
          </a:p>
        </p:txBody>
      </p:sp>
      <p:graphicFrame>
        <p:nvGraphicFramePr>
          <p:cNvPr id="6" name=""/>
          <p:cNvGraphicFramePr>
            <a:graphicFrameLocks noGrp="1"/>
          </p:cNvGraphicFramePr>
          <p:nvPr/>
        </p:nvGraphicFramePr>
        <p:xfrm>
          <a:off x="2481072" y="2855976"/>
          <a:ext cx="7190232" cy="637032"/>
        </p:xfrm>
        <a:graphic>
          <a:graphicData uri="http://schemas.openxmlformats.org/drawingml/2006/table">
            <a:tbl>
              <a:tblPr/>
              <a:tblGrid>
                <a:gridCol w="536448"/>
                <a:gridCol w="1935480"/>
                <a:gridCol w="2359152"/>
                <a:gridCol w="2359152"/>
              </a:tblGrid>
              <a:tr h="637032"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spcBef>
                          <a:spcPts val="630"/>
                        </a:spcBef>
                      </a:pPr>
                      <a:r>
                        <a:rPr lang="en-US" sz="1200">
                          <a:solidFill>
                            <a:srgbClr val="53292D"/>
                          </a:solidFill>
                          <a:latin typeface="Tahoma"/>
                        </a:rPr>
                        <a:t>N </a:t>
                      </a:r>
                      <a:r>
                        <a:rPr lang="ru" sz="1200">
                          <a:solidFill>
                            <a:srgbClr val="404040"/>
                          </a:solidFill>
                          <a:latin typeface="Tahoma"/>
                        </a:rPr>
                        <a:t>п/п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spcBef>
                          <a:spcPts val="560"/>
                        </a:spcBef>
                      </a:pP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Вид имущества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24000"/>
                        </a:lnSpc>
                      </a:pP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Приобретатель имущества </a:t>
                      </a:r>
                      <a:r>
                        <a:rPr lang="ru" sz="1200">
                          <a:solidFill>
                            <a:srgbClr val="05004E"/>
                          </a:solidFill>
                          <a:latin typeface="Tahoma"/>
                        </a:rPr>
                        <a:t>по </a:t>
                      </a: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сделке </a:t>
                      </a:r>
                      <a:r>
                        <a:rPr lang="ru" sz="1200">
                          <a:solidFill>
                            <a:srgbClr val="746FA4"/>
                          </a:solidFill>
                          <a:latin typeface="Tahoma"/>
                        </a:rPr>
                        <a:t>&lt;1&gt;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124000"/>
                        </a:lnSpc>
                      </a:pPr>
                      <a:r>
                        <a:rPr lang="ru" sz="1200">
                          <a:solidFill>
                            <a:srgbClr val="2B1C32"/>
                          </a:solidFill>
                          <a:latin typeface="Tahoma"/>
                        </a:rPr>
                        <a:t>Основание отчуждения имущества </a:t>
                      </a:r>
                      <a:r>
                        <a:rPr lang="ru" i="1" sz="1200">
                          <a:solidFill>
                            <a:srgbClr val="746FA4"/>
                          </a:solidFill>
                          <a:latin typeface="Tahoma"/>
                        </a:rPr>
                        <a:t>&lt;2&gt;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" name=""/>
          <p:cNvSpPr/>
          <p:nvPr/>
        </p:nvSpPr>
        <p:spPr>
          <a:xfrm>
            <a:off x="533400" y="3916680"/>
            <a:ext cx="11015472" cy="512064"/>
          </a:xfrm>
          <a:prstGeom prst="rect">
            <a:avLst/>
          </a:prstGeom>
          <a:solidFill>
            <a:srgbClr val="E2F0D9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b="1" sz="1800">
                <a:solidFill>
                  <a:srgbClr val="0070C0"/>
                </a:solidFill>
                <a:latin typeface="Calibri"/>
              </a:rPr>
              <a:t>Безвозмездной признается сделка, по которой одна сторона обязуется предоставить что-либо другой стороне без получения от нее платы или иного встречного предоставления</a:t>
            </a:r>
          </a:p>
        </p:txBody>
      </p:sp>
      <p:sp>
        <p:nvSpPr>
          <p:cNvPr id="8" name=""/>
          <p:cNvSpPr/>
          <p:nvPr/>
        </p:nvSpPr>
        <p:spPr>
          <a:xfrm>
            <a:off x="527304" y="4770120"/>
            <a:ext cx="5693664" cy="18196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ts val="1016"/>
              </a:lnSpc>
            </a:pPr>
            <a:r>
              <a:rPr lang="ru" sz="1800">
                <a:solidFill>
                  <a:srgbClr val="4472C4"/>
                </a:solidFill>
                <a:latin typeface="Calibri"/>
              </a:rPr>
              <a:t>договор дарения</a:t>
            </a:r>
          </a:p>
          <a:p>
            <a:pPr algn="just" marL="5615500" indent="0">
              <a:lnSpc>
                <a:spcPct val="90000"/>
              </a:lnSpc>
            </a:pPr>
            <a:r>
              <a:rPr lang="ru" b="1" sz="600">
                <a:solidFill>
                  <a:srgbClr val="5A9BD5"/>
                </a:solidFill>
                <a:latin typeface="Calibri"/>
              </a:rPr>
              <a:t>I I I I</a:t>
            </a:r>
          </a:p>
          <a:p>
            <a:pPr algn="just" indent="0">
              <a:lnSpc>
                <a:spcPts val="1016"/>
              </a:lnSpc>
              <a:spcAft>
                <a:spcPts val="210"/>
              </a:spcAft>
            </a:pPr>
            <a:r>
              <a:rPr lang="ru" sz="1800">
                <a:solidFill>
                  <a:srgbClr val="4472C4"/>
                </a:solidFill>
                <a:latin typeface="Calibri"/>
              </a:rPr>
              <a:t>соглашение о разделе имущества</a:t>
            </a:r>
          </a:p>
          <a:p>
            <a:pPr algn="just" indent="5651500">
              <a:lnSpc>
                <a:spcPct val="91000"/>
              </a:lnSpc>
            </a:pPr>
            <a:r>
              <a:rPr lang="ru" b="1" sz="600">
                <a:solidFill>
                  <a:srgbClr val="5A9BD5"/>
                </a:solidFill>
                <a:latin typeface="Calibri"/>
              </a:rPr>
              <a:t>I I I </a:t>
            </a:r>
            <a:r>
              <a:rPr lang="ru" sz="1800">
                <a:solidFill>
                  <a:srgbClr val="4472C4"/>
                </a:solidFill>
                <a:latin typeface="Calibri"/>
              </a:rPr>
              <a:t>договор (соглашение) об определении долей</a:t>
            </a:r>
          </a:p>
          <a:p>
            <a:pPr algn="just" indent="5651500">
              <a:lnSpc>
                <a:spcPct val="91000"/>
              </a:lnSpc>
            </a:pPr>
            <a:r>
              <a:rPr lang="ru" b="1" sz="600">
                <a:solidFill>
                  <a:srgbClr val="5A9BD5"/>
                </a:solidFill>
                <a:latin typeface="Calibri"/>
              </a:rPr>
              <a:t>I I I </a:t>
            </a:r>
            <a:r>
              <a:rPr lang="ru" sz="1800">
                <a:solidFill>
                  <a:srgbClr val="4472C4"/>
                </a:solidFill>
                <a:latin typeface="Calibri"/>
              </a:rPr>
              <a:t>брачный договор</a:t>
            </a:r>
          </a:p>
        </p:txBody>
      </p:sp>
      <p:sp>
        <p:nvSpPr>
          <p:cNvPr id="9" name=""/>
          <p:cNvSpPr/>
          <p:nvPr/>
        </p:nvSpPr>
        <p:spPr>
          <a:xfrm>
            <a:off x="6641592" y="4754880"/>
            <a:ext cx="4757928" cy="45720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77000"/>
              </a:lnSpc>
            </a:pPr>
            <a:r>
              <a:rPr lang="ru" sz="1800">
                <a:solidFill>
                  <a:srgbClr val="4472C4"/>
                </a:solidFill>
                <a:latin typeface="Calibri"/>
              </a:rPr>
              <a:t>уничтоженные объекты имущества не подлежат отражению</a:t>
            </a:r>
          </a:p>
        </p:txBody>
      </p:sp>
      <p:sp>
        <p:nvSpPr>
          <p:cNvPr id="10" name=""/>
          <p:cNvSpPr/>
          <p:nvPr/>
        </p:nvSpPr>
        <p:spPr>
          <a:xfrm>
            <a:off x="6641592" y="5593080"/>
            <a:ext cx="3877056" cy="1889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sz="1800">
                <a:solidFill>
                  <a:srgbClr val="4472C4"/>
                </a:solidFill>
                <a:latin typeface="Calibri"/>
              </a:rPr>
              <a:t>договор мены не подлежит отражению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096" y="0"/>
            <a:ext cx="722376" cy="691896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2304288" y="1743456"/>
            <a:ext cx="332232" cy="637032"/>
          </a:xfrm>
          <a:prstGeom prst="rect">
            <a:avLst/>
          </a:prstGeom>
        </p:spPr>
      </p:pic>
      <p:sp>
        <p:nvSpPr>
          <p:cNvPr id="4" name=""/>
          <p:cNvSpPr/>
          <p:nvPr/>
        </p:nvSpPr>
        <p:spPr>
          <a:xfrm>
            <a:off x="11323320" y="48768"/>
            <a:ext cx="377952" cy="25908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800">
                <a:solidFill>
                  <a:srgbClr val="A9D18E"/>
                </a:solidFill>
                <a:latin typeface="Calibri"/>
              </a:rPr>
              <a:t>47</a:t>
            </a:r>
          </a:p>
        </p:txBody>
      </p:sp>
      <p:sp>
        <p:nvSpPr>
          <p:cNvPr id="5" name=""/>
          <p:cNvSpPr/>
          <p:nvPr/>
        </p:nvSpPr>
        <p:spPr>
          <a:xfrm>
            <a:off x="1496568" y="893064"/>
            <a:ext cx="9177528" cy="66751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97000"/>
              </a:lnSpc>
            </a:pPr>
            <a:r>
              <a:rPr lang="ru" b="1" sz="2400">
                <a:solidFill>
                  <a:srgbClr val="70AD47"/>
                </a:solidFill>
                <a:latin typeface="Calibri"/>
              </a:rPr>
              <a:t>Указ Президента Российской Федерации от 10 декабря 2020 г. № 778 (изменения в форму справки)</a:t>
            </a:r>
          </a:p>
        </p:txBody>
      </p:sp>
      <p:sp>
        <p:nvSpPr>
          <p:cNvPr id="6" name=""/>
          <p:cNvSpPr/>
          <p:nvPr/>
        </p:nvSpPr>
        <p:spPr>
          <a:xfrm>
            <a:off x="1048512" y="1978152"/>
            <a:ext cx="920496" cy="228600"/>
          </a:xfrm>
          <a:prstGeom prst="rect">
            <a:avLst/>
          </a:prstGeom>
          <a:solidFill>
            <a:srgbClr val="70AD46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1900">
                <a:solidFill>
                  <a:srgbClr val="FFFFFF"/>
                </a:solidFill>
                <a:latin typeface="Calibri"/>
              </a:rPr>
              <a:t>Раздел 7</a:t>
            </a:r>
          </a:p>
        </p:txBody>
      </p:sp>
      <p:sp>
        <p:nvSpPr>
          <p:cNvPr id="7" name=""/>
          <p:cNvSpPr/>
          <p:nvPr/>
        </p:nvSpPr>
        <p:spPr>
          <a:xfrm>
            <a:off x="1648968" y="2731008"/>
            <a:ext cx="9646920" cy="111556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4472C4"/>
                </a:solidFill>
                <a:latin typeface="Calibri"/>
              </a:rPr>
              <a:t>Указываются основания прекращения права собственности или цифрового права (наименование и реквизиты (дата, номер) соответствующего договора или акта). Для цифровых финансовых активов, цифровых прав и цифровой валюты также указывается дата их отчуждения.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0" y="33528"/>
            <a:ext cx="722376" cy="646176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1323320" y="45720"/>
            <a:ext cx="377952" cy="2651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800">
                <a:solidFill>
                  <a:srgbClr val="A9D18E"/>
                </a:solidFill>
                <a:latin typeface="Calibri"/>
              </a:rPr>
              <a:t>48</a:t>
            </a:r>
          </a:p>
        </p:txBody>
      </p:sp>
      <p:sp>
        <p:nvSpPr>
          <p:cNvPr id="4" name=""/>
          <p:cNvSpPr/>
          <p:nvPr/>
        </p:nvSpPr>
        <p:spPr>
          <a:xfrm>
            <a:off x="4855464" y="932688"/>
            <a:ext cx="2459736" cy="24993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ru" b="1" sz="2400">
                <a:solidFill>
                  <a:srgbClr val="F8696B"/>
                </a:solidFill>
                <a:latin typeface="Calibri"/>
              </a:rPr>
              <a:t>Типичные ошибки</a:t>
            </a:r>
          </a:p>
        </p:txBody>
      </p:sp>
      <p:sp>
        <p:nvSpPr>
          <p:cNvPr id="5" name=""/>
          <p:cNvSpPr/>
          <p:nvPr/>
        </p:nvSpPr>
        <p:spPr>
          <a:xfrm>
            <a:off x="448056" y="1862328"/>
            <a:ext cx="10948416" cy="2002536"/>
          </a:xfrm>
          <a:prstGeom prst="rect">
            <a:avLst/>
          </a:prstGeom>
          <a:solidFill>
            <a:srgbClr val="E2F0D9"/>
          </a:solidFill>
        </p:spPr>
        <p:txBody>
          <a:bodyPr lIns="0" tIns="0" rIns="0" bIns="0">
            <a:noAutofit/>
          </a:bodyPr>
          <a:p>
            <a:pPr indent="0"/>
            <a:r>
              <a:rPr lang="ru" sz="1900">
                <a:solidFill>
                  <a:srgbClr val="4472C4"/>
                </a:solidFill>
                <a:latin typeface="Arial"/>
              </a:rPr>
              <a:t>См., например,</a:t>
            </a:r>
          </a:p>
          <a:p>
            <a:pPr indent="0"/>
            <a:r>
              <a:rPr lang="ru" sz="1900">
                <a:solidFill>
                  <a:srgbClr val="4472C4"/>
                </a:solidFill>
                <a:latin typeface="Arial"/>
              </a:rPr>
              <a:t>- Примеры наиболее характерных недостатков, допускаемых государственными служащими при заполнении справок о доходах, расходах, об имуществе и обязательствах имущественного характера, подготовленные Управлением Президента Российской Федерации по вопросам противодействия коррупции;</a:t>
            </a:r>
          </a:p>
          <a:p>
            <a:pPr indent="0"/>
            <a:r>
              <a:rPr lang="ru" sz="1900">
                <a:solidFill>
                  <a:srgbClr val="4472C4"/>
                </a:solidFill>
                <a:latin typeface="Arial"/>
              </a:rPr>
              <a:t>- Обзор типичных ошибок, допускаемых при заполнении справок о доходах, расходах, об имуществе и обязательствах имущественного характера, подготовленный Минфином России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11323320" y="45720"/>
            <a:ext cx="377952" cy="2651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800">
                <a:solidFill>
                  <a:srgbClr val="A9D18E"/>
                </a:solidFill>
                <a:latin typeface="Calibri"/>
              </a:rPr>
              <a:t>49</a:t>
            </a:r>
          </a:p>
        </p:txBody>
      </p:sp>
      <p:sp>
        <p:nvSpPr>
          <p:cNvPr id="4" name=""/>
          <p:cNvSpPr/>
          <p:nvPr/>
        </p:nvSpPr>
        <p:spPr>
          <a:xfrm>
            <a:off x="414528" y="853440"/>
            <a:ext cx="10811256" cy="10637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90000"/>
              </a:lnSpc>
            </a:pPr>
            <a:r>
              <a:rPr lang="ru" b="1" sz="2400">
                <a:solidFill>
                  <a:srgbClr val="70AD47"/>
                </a:solidFill>
                <a:latin typeface="Calibri"/>
              </a:rPr>
              <a:t>Федеральный закон от 7 мая 2013 г. № 79-ФЗ </a:t>
            </a:r>
            <a:r>
              <a:rPr lang="ru" b="1" sz="1600">
                <a:solidFill>
                  <a:srgbClr val="70AD47"/>
                </a:solidFill>
                <a:latin typeface="Calibri"/>
              </a:rPr>
              <a:t>"О запрете отдельным категориям лиц открывать и иметь счета (вклады), хранить наличные денежные средства и ценности в иностранных банках, расположенных за пределами территории Российской Федерации, владеть и (или) пользоваться иностранными финансовыми инструментами"</a:t>
            </a:r>
          </a:p>
        </p:txBody>
      </p:sp>
      <p:sp>
        <p:nvSpPr>
          <p:cNvPr id="5" name=""/>
          <p:cNvSpPr/>
          <p:nvPr/>
        </p:nvSpPr>
        <p:spPr>
          <a:xfrm>
            <a:off x="414528" y="2173224"/>
            <a:ext cx="11305032" cy="746760"/>
          </a:xfrm>
          <a:prstGeom prst="rect">
            <a:avLst/>
          </a:prstGeom>
          <a:solidFill>
            <a:srgbClr val="FFFFFF"/>
          </a:solidFill>
          <a:ln>
            <a:solidFill/>
          </a:ln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Цифровые финансовые активы, выпущенные в информационных системах, организованных в соответствии с иностранным правом, и цифровая валюта (</a:t>
            </a:r>
            <a:r>
              <a:rPr lang="ru" u="sng" sz="1900">
                <a:solidFill>
                  <a:srgbClr val="2E75B6"/>
                </a:solidFill>
                <a:latin typeface="Calibri"/>
              </a:rPr>
              <a:t>любая</a:t>
            </a:r>
            <a:r>
              <a:rPr lang="ru" sz="1900">
                <a:solidFill>
                  <a:srgbClr val="2E75B6"/>
                </a:solidFill>
                <a:latin typeface="Calibri"/>
              </a:rPr>
              <a:t>) запрещены для лиц, указанных в Федеральном законе от 7 мая 2013 г. № 79-ФЗ</a:t>
            </a:r>
          </a:p>
        </p:txBody>
      </p:sp>
      <p:sp>
        <p:nvSpPr>
          <p:cNvPr id="6" name=""/>
          <p:cNvSpPr/>
          <p:nvPr/>
        </p:nvSpPr>
        <p:spPr>
          <a:xfrm>
            <a:off x="445008" y="3310128"/>
            <a:ext cx="11286744" cy="33710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По общему правилу, в государственных внебюджетных фондах запрет распространяется на следующие категории:</a:t>
            </a:r>
          </a:p>
          <a:p>
            <a:pPr marL="314520" indent="-381000">
              <a:lnSpc>
                <a:spcPct val="97000"/>
              </a:lnSpc>
            </a:pPr>
            <a:r>
              <a:rPr lang="ru" sz="1900">
                <a:solidFill>
                  <a:srgbClr val="2E75B6"/>
                </a:solidFill>
                <a:latin typeface="Calibri"/>
              </a:rPr>
              <a:t>-  назначение на которые и освобождение от которых осуществляются Президентом Российской Федерации или Правительством Российской Федерации + </a:t>
            </a:r>
            <a:r>
              <a:rPr lang="ru" i="1" sz="1900">
                <a:solidFill>
                  <a:srgbClr val="2E75B6"/>
                </a:solidFill>
                <a:latin typeface="Calibri"/>
              </a:rPr>
              <a:t>их супругам и несовершеннолетним детям;</a:t>
            </a:r>
          </a:p>
          <a:p>
            <a:pPr marL="314520" indent="-381000">
              <a:lnSpc>
                <a:spcPct val="97000"/>
              </a:lnSpc>
            </a:pPr>
            <a:r>
              <a:rPr lang="ru" i="1" sz="1900">
                <a:solidFill>
                  <a:srgbClr val="2E75B6"/>
                </a:solidFill>
                <a:latin typeface="Calibri"/>
              </a:rPr>
              <a:t>-</a:t>
            </a:r>
            <a:r>
              <a:rPr lang="ru" sz="1900">
                <a:solidFill>
                  <a:srgbClr val="2E75B6"/>
                </a:solidFill>
                <a:latin typeface="Calibri"/>
              </a:rPr>
              <a:t>  осуществление полномочий по которым предусматривает участие в подготовке решений, затрагивающих вопросы суверенитета и национальной безопасности, и которые включены в соответствующие перечни </a:t>
            </a:r>
            <a:r>
              <a:rPr lang="ru" i="1" sz="1900">
                <a:solidFill>
                  <a:srgbClr val="2E75B6"/>
                </a:solidFill>
                <a:latin typeface="Calibri"/>
              </a:rPr>
              <a:t>(без супруг (супругов) и несовершеннолетних детей);</a:t>
            </a:r>
          </a:p>
          <a:p>
            <a:pPr indent="0">
              <a:lnSpc>
                <a:spcPct val="97000"/>
              </a:lnSpc>
              <a:spcAft>
                <a:spcPts val="1190"/>
              </a:spcAft>
            </a:pPr>
            <a:r>
              <a:rPr lang="ru" b="1" sz="1900">
                <a:solidFill>
                  <a:srgbClr val="2E75B6"/>
                </a:solidFill>
                <a:latin typeface="Calibri"/>
              </a:rPr>
              <a:t>см. Федеральный закон от 7 мая 2013 г. № 79-ФЗ</a:t>
            </a:r>
          </a:p>
          <a:p>
            <a:pPr indent="0">
              <a:lnSpc>
                <a:spcPct val="97000"/>
              </a:lnSpc>
            </a:pPr>
            <a:r>
              <a:rPr lang="ru" sz="1900">
                <a:solidFill>
                  <a:srgbClr val="4472C4"/>
                </a:solidFill>
                <a:latin typeface="Calibri"/>
              </a:rPr>
              <a:t>По общему правилу, у лиц возникает обязанность в течение трех месяцев со дня замещения (занятия) соответствующей должности, среди прочего, осуществить отчуждение иностранных финансовых инструментов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096" y="33528"/>
            <a:ext cx="716280" cy="646176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1630680" y="2215896"/>
            <a:ext cx="438912" cy="1621536"/>
          </a:xfrm>
          <a:prstGeom prst="rect">
            <a:avLst/>
          </a:prstGeom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PictId2"/>
          <a:stretch>
            <a:fillRect/>
          </a:stretch>
        </p:blipFill>
        <p:spPr>
          <a:xfrm>
            <a:off x="1627632" y="4108704"/>
            <a:ext cx="438912" cy="1618488"/>
          </a:xfrm>
          <a:prstGeom prst="rect">
            <a:avLst/>
          </a:prstGeom>
        </p:spPr>
      </p:pic>
      <p:pic>
        <p:nvPicPr>
          <p:cNvPr id="5" name=""/>
          <p:cNvPicPr>
            <a:picLocks noChangeAspect="1"/>
          </p:cNvPicPr>
          <p:nvPr/>
        </p:nvPicPr>
        <p:blipFill>
          <a:blip r:embed="rPictId3"/>
          <a:stretch>
            <a:fillRect/>
          </a:stretch>
        </p:blipFill>
        <p:spPr>
          <a:xfrm>
            <a:off x="5349240" y="2215896"/>
            <a:ext cx="841248" cy="4367784"/>
          </a:xfrm>
          <a:prstGeom prst="rect">
            <a:avLst/>
          </a:prstGeom>
        </p:spPr>
      </p:pic>
      <p:pic>
        <p:nvPicPr>
          <p:cNvPr id="6" name=""/>
          <p:cNvPicPr>
            <a:picLocks noChangeAspect="1"/>
          </p:cNvPicPr>
          <p:nvPr/>
        </p:nvPicPr>
        <p:blipFill>
          <a:blip r:embed="rPictId4"/>
          <a:stretch>
            <a:fillRect/>
          </a:stretch>
        </p:blipFill>
        <p:spPr>
          <a:xfrm>
            <a:off x="8887968" y="3087624"/>
            <a:ext cx="2846832" cy="3480816"/>
          </a:xfrm>
          <a:prstGeom prst="rect">
            <a:avLst/>
          </a:prstGeom>
        </p:spPr>
      </p:pic>
      <p:sp>
        <p:nvSpPr>
          <p:cNvPr id="7" name=""/>
          <p:cNvSpPr/>
          <p:nvPr/>
        </p:nvSpPr>
        <p:spPr>
          <a:xfrm>
            <a:off x="11512296" y="48768"/>
            <a:ext cx="182880" cy="26212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800">
                <a:solidFill>
                  <a:srgbClr val="A9D18E"/>
                </a:solidFill>
                <a:latin typeface="Calibri"/>
              </a:rPr>
              <a:t>5</a:t>
            </a:r>
          </a:p>
        </p:txBody>
      </p:sp>
      <p:sp>
        <p:nvSpPr>
          <p:cNvPr id="8" name=""/>
          <p:cNvSpPr/>
          <p:nvPr/>
        </p:nvSpPr>
        <p:spPr>
          <a:xfrm>
            <a:off x="2097024" y="932688"/>
            <a:ext cx="8638032" cy="3017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400">
                <a:solidFill>
                  <a:srgbClr val="70AD47"/>
                </a:solidFill>
                <a:latin typeface="Calibri"/>
              </a:rPr>
              <a:t>Методические рекомендации по проведению анализа сведений</a:t>
            </a:r>
          </a:p>
        </p:txBody>
      </p:sp>
      <p:sp>
        <p:nvSpPr>
          <p:cNvPr id="9" name=""/>
          <p:cNvSpPr/>
          <p:nvPr/>
        </p:nvSpPr>
        <p:spPr>
          <a:xfrm>
            <a:off x="5096256" y="1673352"/>
            <a:ext cx="1993392" cy="19507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1900">
                <a:solidFill>
                  <a:srgbClr val="4472C4"/>
                </a:solidFill>
                <a:latin typeface="Calibri"/>
              </a:rPr>
              <a:t>Основные аспекты</a:t>
            </a:r>
          </a:p>
        </p:txBody>
      </p:sp>
      <p:sp>
        <p:nvSpPr>
          <p:cNvPr id="10" name=""/>
          <p:cNvSpPr/>
          <p:nvPr/>
        </p:nvSpPr>
        <p:spPr>
          <a:xfrm>
            <a:off x="2252472" y="2435352"/>
            <a:ext cx="2926080" cy="1170432"/>
          </a:xfrm>
          <a:prstGeom prst="rect">
            <a:avLst/>
          </a:prstGeom>
          <a:solidFill>
            <a:srgbClr val="70AD46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77000"/>
              </a:lnSpc>
            </a:pPr>
            <a:r>
              <a:rPr lang="ru" b="1" sz="1900">
                <a:solidFill>
                  <a:srgbClr val="FFFFFF"/>
                </a:solidFill>
                <a:latin typeface="Calibri"/>
              </a:rPr>
              <a:t>Необходимо быть внимательным: сверяться с документами, заполнять все необходимые графы и т.д.</a:t>
            </a:r>
          </a:p>
        </p:txBody>
      </p:sp>
      <p:sp>
        <p:nvSpPr>
          <p:cNvPr id="11" name=""/>
          <p:cNvSpPr/>
          <p:nvPr/>
        </p:nvSpPr>
        <p:spPr>
          <a:xfrm>
            <a:off x="2398776" y="4572000"/>
            <a:ext cx="2612136" cy="697992"/>
          </a:xfrm>
          <a:prstGeom prst="rect">
            <a:avLst/>
          </a:prstGeom>
          <a:solidFill>
            <a:srgbClr val="70AD46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77000"/>
              </a:lnSpc>
            </a:pPr>
            <a:r>
              <a:rPr lang="ru" b="1" sz="1900">
                <a:solidFill>
                  <a:srgbClr val="FFFFFF"/>
                </a:solidFill>
                <a:latin typeface="Calibri"/>
              </a:rPr>
              <a:t>Сопоставление с предыдущей справкой, чтобы не было «потерь»</a:t>
            </a:r>
          </a:p>
        </p:txBody>
      </p:sp>
      <p:sp>
        <p:nvSpPr>
          <p:cNvPr id="13" name=""/>
          <p:cNvSpPr/>
          <p:nvPr/>
        </p:nvSpPr>
        <p:spPr>
          <a:xfrm>
            <a:off x="6416040" y="3176016"/>
            <a:ext cx="2837688" cy="1152144"/>
          </a:xfrm>
          <a:prstGeom prst="rect">
            <a:avLst/>
          </a:prstGeom>
          <a:solidFill>
            <a:srgbClr val="70AD46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77000"/>
              </a:lnSpc>
            </a:pPr>
            <a:r>
              <a:rPr lang="ru" b="1" sz="1900">
                <a:solidFill>
                  <a:srgbClr val="FFFFFF"/>
                </a:solidFill>
                <a:latin typeface="Calibri"/>
              </a:rPr>
              <a:t>Соблюдение формальной логики: есть уведомление об иной оплачиваемой работе, - требуется указать доход, имеется вклад -</a:t>
            </a:r>
          </a:p>
        </p:txBody>
      </p:sp>
      <p:sp>
        <p:nvSpPr>
          <p:cNvPr id="14" name=""/>
          <p:cNvSpPr/>
          <p:nvPr/>
        </p:nvSpPr>
        <p:spPr>
          <a:xfrm>
            <a:off x="6416040" y="4328160"/>
            <a:ext cx="2014728" cy="231648"/>
          </a:xfrm>
          <a:prstGeom prst="rect">
            <a:avLst/>
          </a:prstGeom>
          <a:solidFill>
            <a:srgbClr val="70AD46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ru" b="1" sz="1900">
                <a:solidFill>
                  <a:srgbClr val="FFFFFF"/>
                </a:solidFill>
                <a:latin typeface="Calibri"/>
              </a:rPr>
              <a:t>доход и т.д.</a:t>
            </a:r>
          </a:p>
        </p:txBody>
      </p:sp>
      <p:sp>
        <p:nvSpPr>
          <p:cNvPr id="15" name=""/>
          <p:cNvSpPr/>
          <p:nvPr/>
        </p:nvSpPr>
        <p:spPr>
          <a:xfrm>
            <a:off x="6531864" y="5315712"/>
            <a:ext cx="2587752" cy="926592"/>
          </a:xfrm>
          <a:prstGeom prst="rect">
            <a:avLst/>
          </a:prstGeom>
          <a:solidFill>
            <a:srgbClr val="70AD46"/>
          </a:solidFill>
        </p:spPr>
        <p:txBody>
          <a:bodyPr lIns="0" tIns="0" rIns="0" bIns="0">
            <a:noAutofit/>
          </a:bodyPr>
          <a:p>
            <a:pPr algn="ctr" indent="0">
              <a:lnSpc>
                <a:spcPct val="78000"/>
              </a:lnSpc>
            </a:pPr>
            <a:r>
              <a:rPr lang="ru" b="1" sz="1900">
                <a:solidFill>
                  <a:srgbClr val="FFFFFF"/>
                </a:solidFill>
                <a:latin typeface="Calibri"/>
              </a:rPr>
              <a:t>«Уникальная» ситуация: приложите сразу подтверждающие документы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0" y="21336"/>
            <a:ext cx="716280" cy="667512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1512296" y="45720"/>
            <a:ext cx="192024" cy="2651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800">
                <a:solidFill>
                  <a:srgbClr val="A9D18E"/>
                </a:solidFill>
                <a:latin typeface="Calibri"/>
              </a:rPr>
              <a:t>6</a:t>
            </a:r>
          </a:p>
        </p:txBody>
      </p:sp>
      <p:sp>
        <p:nvSpPr>
          <p:cNvPr id="4" name=""/>
          <p:cNvSpPr/>
          <p:nvPr/>
        </p:nvSpPr>
        <p:spPr>
          <a:xfrm>
            <a:off x="1828800" y="932688"/>
            <a:ext cx="9171432" cy="3017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400">
                <a:solidFill>
                  <a:srgbClr val="70AD47"/>
                </a:solidFill>
                <a:latin typeface="Calibri"/>
              </a:rPr>
              <a:t>Методические рекомендации по вопросам представления сведений</a:t>
            </a:r>
          </a:p>
        </p:txBody>
      </p:sp>
      <p:sp>
        <p:nvSpPr>
          <p:cNvPr id="5" name=""/>
          <p:cNvSpPr/>
          <p:nvPr/>
        </p:nvSpPr>
        <p:spPr>
          <a:xfrm>
            <a:off x="4898136" y="1539240"/>
            <a:ext cx="2392680" cy="2468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ru" b="1" sz="1900">
                <a:solidFill>
                  <a:srgbClr val="4472C4"/>
                </a:solidFill>
                <a:latin typeface="Calibri"/>
              </a:rPr>
              <a:t>Основные новеллы (1)</a:t>
            </a:r>
          </a:p>
        </p:txBody>
      </p:sp>
      <p:sp>
        <p:nvSpPr>
          <p:cNvPr id="6" name=""/>
          <p:cNvSpPr/>
          <p:nvPr/>
        </p:nvSpPr>
        <p:spPr>
          <a:xfrm>
            <a:off x="396240" y="2154936"/>
            <a:ext cx="5230368" cy="379476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  <a:spcAft>
                <a:spcPts val="490"/>
              </a:spcAft>
            </a:pPr>
            <a:r>
              <a:rPr lang="ru" b="1" sz="1900">
                <a:solidFill>
                  <a:srgbClr val="4472C4"/>
                </a:solidFill>
                <a:latin typeface="Calibri"/>
              </a:rPr>
              <a:t>Учтены законодательные возможности субъектов Российской Федерации в части определения порядков представления сведений</a:t>
            </a:r>
          </a:p>
          <a:p>
            <a:pPr indent="0">
              <a:lnSpc>
                <a:spcPct val="97000"/>
              </a:lnSpc>
              <a:spcAft>
                <a:spcPts val="490"/>
              </a:spcAft>
            </a:pPr>
            <a:r>
              <a:rPr lang="ru" b="1" sz="1900">
                <a:solidFill>
                  <a:srgbClr val="4472C4"/>
                </a:solidFill>
                <a:latin typeface="Calibri"/>
              </a:rPr>
              <a:t>Отмечены особенности представления сведений лицами с множеством публичных статусов</a:t>
            </a:r>
          </a:p>
          <a:p>
            <a:pPr indent="0">
              <a:lnSpc>
                <a:spcPct val="97000"/>
              </a:lnSpc>
              <a:spcAft>
                <a:spcPts val="490"/>
              </a:spcAft>
            </a:pPr>
            <a:r>
              <a:rPr lang="ru" b="1" sz="1900">
                <a:solidFill>
                  <a:srgbClr val="4472C4"/>
                </a:solidFill>
                <a:latin typeface="Calibri"/>
              </a:rPr>
              <a:t>Указание Банка России от 27.05.2021 № 5798-У как правильный источник</a:t>
            </a:r>
          </a:p>
          <a:p>
            <a:pPr indent="0">
              <a:lnSpc>
                <a:spcPct val="97000"/>
              </a:lnSpc>
              <a:spcAft>
                <a:spcPts val="490"/>
              </a:spcAft>
            </a:pPr>
            <a:r>
              <a:rPr lang="ru" b="1" sz="1900">
                <a:solidFill>
                  <a:srgbClr val="4472C4"/>
                </a:solidFill>
                <a:latin typeface="Calibri"/>
              </a:rPr>
              <a:t>Подчеркнуты особенности применения Указания Банка России от 27.05.2021 № 5798-У</a:t>
            </a:r>
          </a:p>
          <a:p>
            <a:pPr indent="0">
              <a:lnSpc>
                <a:spcPct val="97000"/>
              </a:lnSpc>
            </a:pPr>
            <a:r>
              <a:rPr lang="ru" b="1" sz="1900">
                <a:solidFill>
                  <a:srgbClr val="4472C4"/>
                </a:solidFill>
                <a:latin typeface="Calibri"/>
              </a:rPr>
              <a:t>Продажа нескольких объектов недвижимого имущества отражается отдельным значением и без «комиссионных»</a:t>
            </a:r>
          </a:p>
        </p:txBody>
      </p:sp>
      <p:sp>
        <p:nvSpPr>
          <p:cNvPr id="7" name=""/>
          <p:cNvSpPr/>
          <p:nvPr/>
        </p:nvSpPr>
        <p:spPr>
          <a:xfrm>
            <a:off x="6473952" y="2145792"/>
            <a:ext cx="5184648" cy="82600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b="1" sz="1900">
                <a:solidFill>
                  <a:srgbClr val="4472C4"/>
                </a:solidFill>
                <a:latin typeface="Calibri"/>
              </a:rPr>
              <a:t>Отмечены особенности представления сведений при переводе гражданского служащего в другой орган или на другой вид службы</a:t>
            </a:r>
          </a:p>
        </p:txBody>
      </p:sp>
      <p:sp>
        <p:nvSpPr>
          <p:cNvPr id="8" name=""/>
          <p:cNvSpPr/>
          <p:nvPr/>
        </p:nvSpPr>
        <p:spPr>
          <a:xfrm>
            <a:off x="6470904" y="3276600"/>
            <a:ext cx="5181600" cy="2316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r" indent="0"/>
            <a:r>
              <a:rPr lang="ru" b="1" sz="1900">
                <a:solidFill>
                  <a:srgbClr val="4472C4"/>
                </a:solidFill>
                <a:latin typeface="Calibri"/>
              </a:rPr>
              <a:t>Заявления о невозможности подаются ежегодно</a:t>
            </a:r>
          </a:p>
        </p:txBody>
      </p:sp>
      <p:graphicFrame>
        <p:nvGraphicFramePr>
          <p:cNvPr id="9" name=""/>
          <p:cNvGraphicFramePr>
            <a:graphicFrameLocks noGrp="1"/>
          </p:cNvGraphicFramePr>
          <p:nvPr/>
        </p:nvGraphicFramePr>
        <p:xfrm>
          <a:off x="6385560" y="3755136"/>
          <a:ext cx="5455920" cy="2249424"/>
        </p:xfrm>
        <a:graphic>
          <a:graphicData uri="http://schemas.openxmlformats.org/drawingml/2006/table">
            <a:tbl>
              <a:tblPr/>
              <a:tblGrid>
                <a:gridCol w="3861816"/>
                <a:gridCol w="646176"/>
                <a:gridCol w="947928"/>
              </a:tblGrid>
              <a:tr h="621792">
                <a:tc gridSpan="3">
                  <a:txBody>
                    <a:bodyPr lIns="0" tIns="0" rIns="0" bIns="0">
                      <a:noAutofit/>
                    </a:bodyPr>
                    <a:p>
                      <a:pPr marL="52900" indent="0">
                        <a:lnSpc>
                          <a:spcPct val="97000"/>
                        </a:lnSpc>
                      </a:pPr>
                      <a:r>
                        <a:rPr lang="ru" b="1" sz="1900">
                          <a:solidFill>
                            <a:srgbClr val="4472C4"/>
                          </a:solidFill>
                          <a:latin typeface="Calibri"/>
                        </a:rPr>
                        <a:t>Представление частичных сведений в отношении </a:t>
                      </a:r>
                      <a:r>
                        <a:rPr lang="ru" b="1" u="sng" sz="1900">
                          <a:solidFill>
                            <a:srgbClr val="4472C4"/>
                          </a:solidFill>
                          <a:latin typeface="Calibri"/>
                        </a:rPr>
                        <a:t>родственников не требуется</a:t>
                      </a:r>
                      <a:r>
                        <a:rPr lang="ru" b="1" sz="1900">
                          <a:solidFill>
                            <a:srgbClr val="70AD47"/>
                          </a:solidFill>
                          <a:latin typeface="Calibri"/>
                        </a:rPr>
                        <a:t>____________________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3000"/>
                    </a:p>
                  </a:txBody>
                  <a:tcPr marL="0" marR="0" marT="0" marB="0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3000"/>
                    </a:p>
                  </a:txBody>
                  <a:tcPr marL="0" marR="0" marT="0" marB="0"/>
                </a:tc>
              </a:tr>
              <a:tr h="691896">
                <a:tc>
                  <a:txBody>
                    <a:bodyPr lIns="0" tIns="0" rIns="0" bIns="0">
                      <a:noAutofit/>
                    </a:bodyPr>
                    <a:p>
                      <a:pPr algn="just" marL="52900" indent="0">
                        <a:lnSpc>
                          <a:spcPct val="97000"/>
                        </a:lnSpc>
                      </a:pPr>
                      <a:r>
                        <a:rPr lang="ru" b="1" sz="1900">
                          <a:solidFill>
                            <a:srgbClr val="4472C4"/>
                          </a:solidFill>
                          <a:latin typeface="Calibri"/>
                        </a:rPr>
                        <a:t>Доход от ценных бумаг как положи* финансовый результат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>
                        <a:spcBef>
                          <a:spcPts val="280"/>
                        </a:spcBef>
                      </a:pPr>
                      <a:r>
                        <a:rPr lang="ru" b="1" sz="1900">
                          <a:solidFill>
                            <a:srgbClr val="4472C4"/>
                          </a:solidFill>
                          <a:latin typeface="Calibri"/>
                        </a:rPr>
                        <a:t>тельнь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just" indent="0">
                        <a:spcBef>
                          <a:spcPts val="280"/>
                        </a:spcBef>
                      </a:pPr>
                      <a:r>
                        <a:rPr lang="ru" b="1" sz="1900">
                          <a:solidFill>
                            <a:srgbClr val="4472C4"/>
                          </a:solidFill>
                          <a:latin typeface="Calibri"/>
                        </a:rPr>
                        <a:t>&gt;|й</a:t>
                      </a:r>
                    </a:p>
                  </a:txBody>
                  <a:tcPr marL="0" marR="0" marT="0" marB="0"/>
                </a:tc>
              </a:tr>
              <a:tr h="935736">
                <a:tc>
                  <a:txBody>
                    <a:bodyPr lIns="0" tIns="0" rIns="0" bIns="0">
                      <a:noAutofit/>
                    </a:bodyPr>
                    <a:p>
                      <a:pPr algn="just" marL="52900" indent="0">
                        <a:lnSpc>
                          <a:spcPct val="97000"/>
                        </a:lnSpc>
                      </a:pPr>
                      <a:r>
                        <a:rPr lang="ru" b="1" sz="1900">
                          <a:solidFill>
                            <a:srgbClr val="4472C4"/>
                          </a:solidFill>
                          <a:latin typeface="Calibri"/>
                        </a:rPr>
                        <a:t>Порядок отражения мер государств поддержки, в т.ч. в связи с распрост </a:t>
                      </a:r>
                      <a:r>
                        <a:rPr lang="en-US" b="1" sz="1900">
                          <a:solidFill>
                            <a:srgbClr val="4472C4"/>
                          </a:solidFill>
                          <a:latin typeface="Calibri"/>
                        </a:rPr>
                        <a:t>COVID-19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>
                        <a:lnSpc>
                          <a:spcPct val="97000"/>
                        </a:lnSpc>
                        <a:spcBef>
                          <a:spcPts val="280"/>
                        </a:spcBef>
                      </a:pPr>
                      <a:r>
                        <a:rPr lang="ru" b="1" sz="1900">
                          <a:solidFill>
                            <a:srgbClr val="4472C4"/>
                          </a:solidFill>
                          <a:latin typeface="Calibri"/>
                        </a:rPr>
                        <a:t>енной ранен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just" indent="0"/>
                      <a:r>
                        <a:rPr lang="ru" b="1" sz="1900">
                          <a:solidFill>
                            <a:srgbClr val="4472C4"/>
                          </a:solidFill>
                          <a:latin typeface="Calibri"/>
                        </a:rPr>
                        <a:t>ием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096" y="0"/>
            <a:ext cx="722376" cy="691896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1512296" y="48768"/>
            <a:ext cx="188976" cy="25908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800">
                <a:solidFill>
                  <a:srgbClr val="A9D18E"/>
                </a:solidFill>
                <a:latin typeface="Calibri"/>
              </a:rPr>
              <a:t>7</a:t>
            </a:r>
          </a:p>
        </p:txBody>
      </p:sp>
      <p:sp>
        <p:nvSpPr>
          <p:cNvPr id="4" name=""/>
          <p:cNvSpPr/>
          <p:nvPr/>
        </p:nvSpPr>
        <p:spPr>
          <a:xfrm>
            <a:off x="1828800" y="932688"/>
            <a:ext cx="9171432" cy="3017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400">
                <a:solidFill>
                  <a:srgbClr val="70AD47"/>
                </a:solidFill>
                <a:latin typeface="Calibri"/>
              </a:rPr>
              <a:t>Методические рекомендации по вопросам представления сведений</a:t>
            </a:r>
          </a:p>
        </p:txBody>
      </p:sp>
      <p:sp>
        <p:nvSpPr>
          <p:cNvPr id="5" name=""/>
          <p:cNvSpPr/>
          <p:nvPr/>
        </p:nvSpPr>
        <p:spPr>
          <a:xfrm>
            <a:off x="4898136" y="1527048"/>
            <a:ext cx="2392680" cy="2468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ru" b="1" sz="1900">
                <a:solidFill>
                  <a:srgbClr val="4472C4"/>
                </a:solidFill>
                <a:latin typeface="Calibri"/>
              </a:rPr>
              <a:t>Основные новеллы (2)</a:t>
            </a:r>
          </a:p>
        </p:txBody>
      </p:sp>
      <p:sp>
        <p:nvSpPr>
          <p:cNvPr id="6" name=""/>
          <p:cNvSpPr/>
          <p:nvPr/>
        </p:nvSpPr>
        <p:spPr>
          <a:xfrm>
            <a:off x="390144" y="2173224"/>
            <a:ext cx="5285232" cy="372160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  <a:spcAft>
                <a:spcPts val="630"/>
              </a:spcAft>
            </a:pPr>
            <a:r>
              <a:rPr lang="ru" b="1" sz="1900">
                <a:solidFill>
                  <a:srgbClr val="4472C4"/>
                </a:solidFill>
                <a:latin typeface="Calibri"/>
              </a:rPr>
              <a:t>Необходимость отражения суммы компенсации товара, работы и (или) услуги в виде выдачи наличных денежных средств вместо предоставления и без последующего отчета о целевом использовании</a:t>
            </a:r>
          </a:p>
          <a:p>
            <a:pPr indent="0">
              <a:lnSpc>
                <a:spcPct val="96000"/>
              </a:lnSpc>
              <a:spcAft>
                <a:spcPts val="420"/>
              </a:spcAft>
            </a:pPr>
            <a:r>
              <a:rPr lang="ru" b="1" sz="1900">
                <a:solidFill>
                  <a:srgbClr val="4472C4"/>
                </a:solidFill>
                <a:latin typeface="Calibri"/>
              </a:rPr>
              <a:t>Отсутствие необходимости отражать «туристический кешбэк», «детский кешбэк»</a:t>
            </a:r>
          </a:p>
          <a:p>
            <a:pPr indent="0">
              <a:lnSpc>
                <a:spcPct val="97000"/>
              </a:lnSpc>
              <a:spcAft>
                <a:spcPts val="420"/>
              </a:spcAft>
            </a:pPr>
            <a:r>
              <a:rPr lang="ru" b="1" sz="1900">
                <a:solidFill>
                  <a:srgbClr val="4472C4"/>
                </a:solidFill>
                <a:latin typeface="Calibri"/>
              </a:rPr>
              <a:t>«Пушкинская карта» не доход; если есть счет - раздел 4 справки (но счета может и не быть)</a:t>
            </a:r>
          </a:p>
          <a:p>
            <a:pPr indent="0">
              <a:lnSpc>
                <a:spcPct val="97000"/>
              </a:lnSpc>
            </a:pPr>
            <a:r>
              <a:rPr lang="ru" b="1" sz="1900">
                <a:solidFill>
                  <a:srgbClr val="4472C4"/>
                </a:solidFill>
                <a:latin typeface="Calibri"/>
              </a:rPr>
              <a:t>Раздел 2 заполняется в случае внесения на счет эскроу суммы, превышающей трехлетний доход</a:t>
            </a:r>
          </a:p>
        </p:txBody>
      </p:sp>
      <p:sp>
        <p:nvSpPr>
          <p:cNvPr id="7" name=""/>
          <p:cNvSpPr/>
          <p:nvPr/>
        </p:nvSpPr>
        <p:spPr>
          <a:xfrm>
            <a:off x="6467856" y="2164080"/>
            <a:ext cx="5212080" cy="176784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/>
            <a:r>
              <a:rPr lang="ru" b="1" sz="1900">
                <a:solidFill>
                  <a:srgbClr val="4472C4"/>
                </a:solidFill>
                <a:latin typeface="Calibri"/>
              </a:rPr>
              <a:t>Множественность лиц в сделке может потребовать заполнения раздела 2 справки, если из договора нельзя определить их доли и внесенные суммы Подвесной лодочный мотор не подлежит отражению в справке</a:t>
            </a:r>
          </a:p>
        </p:txBody>
      </p:sp>
      <p:sp>
        <p:nvSpPr>
          <p:cNvPr id="8" name=""/>
          <p:cNvSpPr/>
          <p:nvPr/>
        </p:nvSpPr>
        <p:spPr>
          <a:xfrm>
            <a:off x="6461760" y="4066032"/>
            <a:ext cx="5279136" cy="5242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b="1" sz="1900">
                <a:solidFill>
                  <a:srgbClr val="4472C4"/>
                </a:solidFill>
                <a:latin typeface="Calibri"/>
              </a:rPr>
              <a:t>В случае отсутствия регистрации в подразделе 3.2 допускается указать "Отсутствует"</a:t>
            </a:r>
          </a:p>
        </p:txBody>
      </p:sp>
      <p:graphicFrame>
        <p:nvGraphicFramePr>
          <p:cNvPr id="9" name=""/>
          <p:cNvGraphicFramePr>
            <a:graphicFrameLocks noGrp="1"/>
          </p:cNvGraphicFramePr>
          <p:nvPr/>
        </p:nvGraphicFramePr>
        <p:xfrm>
          <a:off x="6373368" y="4660392"/>
          <a:ext cx="5462016" cy="1542288"/>
        </p:xfrm>
        <a:graphic>
          <a:graphicData uri="http://schemas.openxmlformats.org/drawingml/2006/table">
            <a:tbl>
              <a:tblPr/>
              <a:tblGrid>
                <a:gridCol w="3880104"/>
                <a:gridCol w="624840"/>
                <a:gridCol w="957072"/>
              </a:tblGrid>
              <a:tr h="624840">
                <a:tc>
                  <a:txBody>
                    <a:bodyPr lIns="0" tIns="0" rIns="0" bIns="0">
                      <a:noAutofit/>
                    </a:bodyPr>
                    <a:p>
                      <a:pPr marL="52900" indent="0">
                        <a:lnSpc>
                          <a:spcPct val="97000"/>
                        </a:lnSpc>
                      </a:pPr>
                      <a:r>
                        <a:rPr lang="ru" b="1" sz="1900">
                          <a:solidFill>
                            <a:srgbClr val="4472C4"/>
                          </a:solidFill>
                          <a:latin typeface="Calibri"/>
                        </a:rPr>
                        <a:t>Учтены положения Указа Президент Федерации от 10.12.2020 № 778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b="1" sz="1900">
                          <a:solidFill>
                            <a:srgbClr val="4472C4"/>
                          </a:solidFill>
                          <a:latin typeface="Calibri"/>
                        </a:rPr>
                        <a:t>га Росс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b="1" sz="1900">
                          <a:solidFill>
                            <a:srgbClr val="4472C4"/>
                          </a:solidFill>
                          <a:latin typeface="Calibri"/>
                        </a:rPr>
                        <a:t>:ийской</a:t>
                      </a:r>
                    </a:p>
                    <a:p>
                      <a:pPr algn="r" marR="230700" indent="0">
                        <a:lnSpc>
                          <a:spcPct val="92000"/>
                        </a:lnSpc>
                      </a:pPr>
                      <a:r>
                        <a:rPr lang="ru" b="1" sz="1900">
                          <a:solidFill>
                            <a:srgbClr val="A9D18E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917448">
                <a:tc>
                  <a:txBody>
                    <a:bodyPr lIns="0" tIns="0" rIns="0" bIns="0">
                      <a:noAutofit/>
                    </a:bodyPr>
                    <a:p>
                      <a:pPr marL="52900" indent="0">
                        <a:lnSpc>
                          <a:spcPct val="97000"/>
                        </a:lnSpc>
                      </a:pPr>
                      <a:r>
                        <a:rPr lang="ru" b="1" sz="1900">
                          <a:solidFill>
                            <a:srgbClr val="4472C4"/>
                          </a:solidFill>
                          <a:latin typeface="Calibri"/>
                        </a:rPr>
                        <a:t>Обязательства по брокерскому обсл или в рамках ИИС отражаются в под раздела 6, а не в разделе 4</a:t>
                      </a:r>
                    </a:p>
                  </a:txBody>
                  <a:tcPr marL="0" marR="0" marT="0" marB="0" anchor="b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b="1" sz="1900">
                          <a:solidFill>
                            <a:srgbClr val="4472C4"/>
                          </a:solidFill>
                          <a:latin typeface="Calibri"/>
                        </a:rPr>
                        <a:t>|ужив&lt;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ru" b="1" sz="1900">
                          <a:solidFill>
                            <a:srgbClr val="4472C4"/>
                          </a:solidFill>
                          <a:latin typeface="Calibri"/>
                        </a:rPr>
                        <a:t>энию ле 6.2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0" y="0"/>
            <a:ext cx="719328" cy="691896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9503664" y="4312920"/>
            <a:ext cx="2069592" cy="2063496"/>
          </a:xfrm>
          <a:prstGeom prst="rect">
            <a:avLst/>
          </a:prstGeom>
        </p:spPr>
      </p:pic>
      <p:sp>
        <p:nvSpPr>
          <p:cNvPr id="4" name=""/>
          <p:cNvSpPr/>
          <p:nvPr/>
        </p:nvSpPr>
        <p:spPr>
          <a:xfrm>
            <a:off x="11506200" y="45720"/>
            <a:ext cx="195072" cy="2651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ru" b="1" sz="2800">
                <a:solidFill>
                  <a:srgbClr val="A9D18E"/>
                </a:solidFill>
                <a:latin typeface="Calibri"/>
              </a:rPr>
              <a:t>8</a:t>
            </a:r>
          </a:p>
        </p:txBody>
      </p:sp>
      <p:sp>
        <p:nvSpPr>
          <p:cNvPr id="5" name=""/>
          <p:cNvSpPr/>
          <p:nvPr/>
        </p:nvSpPr>
        <p:spPr>
          <a:xfrm>
            <a:off x="1828800" y="932688"/>
            <a:ext cx="9171432" cy="3017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400">
                <a:solidFill>
                  <a:srgbClr val="70AD47"/>
                </a:solidFill>
                <a:latin typeface="Calibri"/>
              </a:rPr>
              <a:t>Методические рекомендации по вопросам представления сведений</a:t>
            </a:r>
          </a:p>
        </p:txBody>
      </p:sp>
      <p:sp>
        <p:nvSpPr>
          <p:cNvPr id="6" name=""/>
          <p:cNvSpPr/>
          <p:nvPr/>
        </p:nvSpPr>
        <p:spPr>
          <a:xfrm>
            <a:off x="4898136" y="1527048"/>
            <a:ext cx="2392680" cy="2468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1900">
                <a:solidFill>
                  <a:srgbClr val="4472C4"/>
                </a:solidFill>
                <a:latin typeface="Calibri"/>
              </a:rPr>
              <a:t>Основные новеллы (3)</a:t>
            </a:r>
          </a:p>
        </p:txBody>
      </p:sp>
      <p:sp>
        <p:nvSpPr>
          <p:cNvPr id="7" name=""/>
          <p:cNvSpPr/>
          <p:nvPr/>
        </p:nvSpPr>
        <p:spPr>
          <a:xfrm>
            <a:off x="387096" y="2148840"/>
            <a:ext cx="5178552" cy="416966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  <a:spcAft>
                <a:spcPts val="770"/>
              </a:spcAft>
            </a:pPr>
            <a:r>
              <a:rPr lang="ru" b="1" sz="1900">
                <a:solidFill>
                  <a:srgbClr val="4472C4"/>
                </a:solidFill>
                <a:latin typeface="Calibri"/>
              </a:rPr>
              <a:t>Между данными ФНС России и Указанием Банка России от 27.05.2021 № 5798-У предпочтение Указанию Банка России</a:t>
            </a:r>
          </a:p>
          <a:p>
            <a:pPr indent="0">
              <a:lnSpc>
                <a:spcPct val="97000"/>
              </a:lnSpc>
              <a:spcAft>
                <a:spcPts val="770"/>
              </a:spcAft>
            </a:pPr>
            <a:r>
              <a:rPr lang="ru" b="1" sz="1900">
                <a:solidFill>
                  <a:srgbClr val="4472C4"/>
                </a:solidFill>
                <a:latin typeface="Calibri"/>
              </a:rPr>
              <a:t>При заполнении раздела 5 на основании Указания Банка России от 27.05.2021 № 5798-У необходимо обращать внимание на держателя информации</a:t>
            </a:r>
          </a:p>
          <a:p>
            <a:pPr indent="0">
              <a:lnSpc>
                <a:spcPct val="97000"/>
              </a:lnSpc>
              <a:spcAft>
                <a:spcPts val="770"/>
              </a:spcAft>
            </a:pPr>
            <a:r>
              <a:rPr lang="ru" b="1" sz="1900">
                <a:solidFill>
                  <a:srgbClr val="4472C4"/>
                </a:solidFill>
                <a:latin typeface="Calibri"/>
              </a:rPr>
              <a:t>Уставный капитал зарубежных организаций необходимо устанавливать в соответствии с применимым правом</a:t>
            </a:r>
          </a:p>
          <a:p>
            <a:pPr indent="0">
              <a:lnSpc>
                <a:spcPct val="97000"/>
              </a:lnSpc>
            </a:pPr>
            <a:r>
              <a:rPr lang="ru" b="1" sz="1900">
                <a:solidFill>
                  <a:srgbClr val="4472C4"/>
                </a:solidFill>
                <a:latin typeface="Calibri"/>
              </a:rPr>
              <a:t>«Основанием участия» на организованных торгах является «Приобретено на организованных торгах»</a:t>
            </a:r>
          </a:p>
        </p:txBody>
      </p:sp>
      <p:sp>
        <p:nvSpPr>
          <p:cNvPr id="8" name=""/>
          <p:cNvSpPr/>
          <p:nvPr/>
        </p:nvSpPr>
        <p:spPr>
          <a:xfrm>
            <a:off x="6458712" y="2142744"/>
            <a:ext cx="4623816" cy="53340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b="1" sz="1900">
                <a:solidFill>
                  <a:srgbClr val="4472C4"/>
                </a:solidFill>
                <a:latin typeface="Calibri"/>
              </a:rPr>
              <a:t>Доли пользования имуществом на сайте не размещаются</a:t>
            </a:r>
          </a:p>
        </p:txBody>
      </p:sp>
      <p:sp>
        <p:nvSpPr>
          <p:cNvPr id="9" name=""/>
          <p:cNvSpPr/>
          <p:nvPr/>
        </p:nvSpPr>
        <p:spPr>
          <a:xfrm>
            <a:off x="6467856" y="2846832"/>
            <a:ext cx="4754880" cy="12222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spcAft>
                <a:spcPts val="560"/>
              </a:spcAft>
            </a:pPr>
            <a:r>
              <a:rPr lang="ru" b="1" sz="1900">
                <a:solidFill>
                  <a:srgbClr val="4472C4"/>
                </a:solidFill>
                <a:latin typeface="Calibri"/>
              </a:rPr>
              <a:t>Созаемщик полноценная сторона срочного обязательства финансового характера</a:t>
            </a:r>
          </a:p>
          <a:p>
            <a:pPr indent="0">
              <a:lnSpc>
                <a:spcPct val="97000"/>
              </a:lnSpc>
            </a:pPr>
            <a:r>
              <a:rPr lang="ru" b="1" sz="1900">
                <a:solidFill>
                  <a:srgbClr val="4472C4"/>
                </a:solidFill>
                <a:latin typeface="Calibri"/>
              </a:rPr>
              <a:t>Фьючерсный договор может быть отражен в подразделе 6.2 раздела 6 справки</a:t>
            </a:r>
          </a:p>
        </p:txBody>
      </p:sp>
      <p:sp>
        <p:nvSpPr>
          <p:cNvPr id="11" name=""/>
          <p:cNvSpPr/>
          <p:nvPr/>
        </p:nvSpPr>
        <p:spPr>
          <a:xfrm>
            <a:off x="6467856" y="4276344"/>
            <a:ext cx="3587496" cy="21031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1900">
                <a:solidFill>
                  <a:srgbClr val="4472C4"/>
                </a:solidFill>
                <a:latin typeface="Calibri"/>
              </a:rPr>
              <a:t>Обязательства в рамках страховог</a:t>
            </a:r>
          </a:p>
        </p:txBody>
      </p:sp>
      <p:sp>
        <p:nvSpPr>
          <p:cNvPr id="12" name=""/>
          <p:cNvSpPr/>
          <p:nvPr/>
        </p:nvSpPr>
        <p:spPr>
          <a:xfrm>
            <a:off x="6467856" y="4486656"/>
            <a:ext cx="3163824" cy="28956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1900">
                <a:solidFill>
                  <a:srgbClr val="4472C4"/>
                </a:solidFill>
                <a:latin typeface="Calibri"/>
              </a:rPr>
              <a:t>целесообразно заполнять с уч</a:t>
            </a:r>
          </a:p>
        </p:txBody>
      </p:sp>
      <p:sp>
        <p:nvSpPr>
          <p:cNvPr id="13" name=""/>
          <p:cNvSpPr/>
          <p:nvPr/>
        </p:nvSpPr>
        <p:spPr>
          <a:xfrm>
            <a:off x="6492240" y="4867656"/>
            <a:ext cx="3895344" cy="15849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1900">
                <a:solidFill>
                  <a:srgbClr val="4472C4"/>
                </a:solidFill>
                <a:latin typeface="Calibri"/>
              </a:rPr>
              <a:t>Банка России от 27.05.2021 № 5798-У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6096" y="0"/>
            <a:ext cx="731520" cy="691896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10820400" y="5398008"/>
            <a:ext cx="1078992" cy="1082040"/>
          </a:xfrm>
          <a:prstGeom prst="rect">
            <a:avLst/>
          </a:prstGeom>
        </p:spPr>
      </p:pic>
      <p:sp>
        <p:nvSpPr>
          <p:cNvPr id="4" name=""/>
          <p:cNvSpPr/>
          <p:nvPr/>
        </p:nvSpPr>
        <p:spPr>
          <a:xfrm>
            <a:off x="11509248" y="45720"/>
            <a:ext cx="192024" cy="2651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800">
                <a:solidFill>
                  <a:srgbClr val="A9D18E"/>
                </a:solidFill>
                <a:latin typeface="Calibri"/>
              </a:rPr>
              <a:t>9</a:t>
            </a:r>
          </a:p>
        </p:txBody>
      </p:sp>
      <p:sp>
        <p:nvSpPr>
          <p:cNvPr id="5" name=""/>
          <p:cNvSpPr/>
          <p:nvPr/>
        </p:nvSpPr>
        <p:spPr>
          <a:xfrm>
            <a:off x="4398264" y="893064"/>
            <a:ext cx="4035552" cy="30175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ru" b="1" sz="2400">
                <a:solidFill>
                  <a:srgbClr val="70AD47"/>
                </a:solidFill>
                <a:latin typeface="Calibri"/>
              </a:rPr>
              <a:t>Начало работы с декларацией</a:t>
            </a:r>
          </a:p>
        </p:txBody>
      </p:sp>
      <p:graphicFrame>
        <p:nvGraphicFramePr>
          <p:cNvPr id="6" name=""/>
          <p:cNvGraphicFramePr>
            <a:graphicFrameLocks noGrp="1"/>
          </p:cNvGraphicFramePr>
          <p:nvPr/>
        </p:nvGraphicFramePr>
        <p:xfrm>
          <a:off x="539496" y="1795272"/>
          <a:ext cx="9890760" cy="3291840"/>
        </p:xfrm>
        <a:graphic>
          <a:graphicData uri="http://schemas.openxmlformats.org/drawingml/2006/table">
            <a:tbl>
              <a:tblPr/>
              <a:tblGrid>
                <a:gridCol w="893064"/>
                <a:gridCol w="8997696"/>
              </a:tblGrid>
              <a:tr h="743712">
                <a:tc>
                  <a:txBody>
                    <a:bodyPr lIns="0" tIns="0" rIns="0" bIns="0">
                      <a:noAutofit/>
                    </a:bodyPr>
                    <a:p>
                      <a:pPr algn="just" indent="0"/>
                      <a:r>
                        <a:rPr lang="ru" b="1" sz="5400">
                          <a:solidFill>
                            <a:srgbClr val="FFC000"/>
                          </a:solidFill>
                          <a:latin typeface="Arial Black"/>
                        </a:rPr>
                        <a:t>1.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just" indent="431800"/>
                      <a:r>
                        <a:rPr lang="ru" b="1" sz="1900">
                          <a:solidFill>
                            <a:srgbClr val="4472C4"/>
                          </a:solidFill>
                          <a:latin typeface="Calibri"/>
                        </a:rPr>
                        <a:t>Консультативную помощь оказывает антикоррупционное подразделение</a:t>
                      </a:r>
                    </a:p>
                  </a:txBody>
                  <a:tcPr marL="0" marR="0" marT="0" marB="0" anchor="ctr"/>
                </a:tc>
              </a:tr>
              <a:tr h="768096">
                <a:tc>
                  <a:txBody>
                    <a:bodyPr lIns="0" tIns="0" rIns="0" bIns="0">
                      <a:noAutofit/>
                    </a:bodyPr>
                    <a:p>
                      <a:pPr algn="just" indent="0"/>
                      <a:r>
                        <a:rPr lang="ru" b="1" sz="5400">
                          <a:solidFill>
                            <a:srgbClr val="FFC000"/>
                          </a:solidFill>
                          <a:latin typeface="Arial Black"/>
                        </a:rPr>
                        <a:t>2.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just" indent="431800"/>
                      <a:r>
                        <a:rPr lang="ru" b="1" sz="1900">
                          <a:solidFill>
                            <a:srgbClr val="4472C4"/>
                          </a:solidFill>
                          <a:latin typeface="Calibri"/>
                        </a:rPr>
                        <a:t>Проверить наличие замещаемой должности в перечне</a:t>
                      </a:r>
                    </a:p>
                  </a:txBody>
                  <a:tcPr marL="0" marR="0" marT="0" marB="0" anchor="ctr"/>
                </a:tc>
              </a:tr>
              <a:tr h="1210056">
                <a:tc>
                  <a:txBody>
                    <a:bodyPr lIns="0" tIns="0" rIns="0" bIns="0">
                      <a:noAutofit/>
                    </a:bodyPr>
                    <a:p>
                      <a:pPr algn="just" indent="0"/>
                      <a:r>
                        <a:rPr lang="ru" b="1" sz="5400">
                          <a:solidFill>
                            <a:srgbClr val="FFC000"/>
                          </a:solidFill>
                          <a:latin typeface="Arial Black"/>
                        </a:rPr>
                        <a:t>3.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marL="395800" indent="0">
                        <a:lnSpc>
                          <a:spcPct val="97000"/>
                        </a:lnSpc>
                      </a:pPr>
                      <a:r>
                        <a:rPr lang="ru" b="1" sz="1900">
                          <a:solidFill>
                            <a:srgbClr val="4472C4"/>
                          </a:solidFill>
                          <a:latin typeface="Calibri"/>
                        </a:rPr>
                        <a:t>Определить семейное положение (супруга (супруг) и несовершеннолетние дети) Оценить возможность подачи декларации в отношении родственников; при невозможности - подать заявление</a:t>
                      </a:r>
                    </a:p>
                  </a:txBody>
                  <a:tcPr marL="0" marR="0" marT="0" marB="0" anchor="ctr"/>
                </a:tc>
              </a:tr>
              <a:tr h="569976">
                <a:tc>
                  <a:txBody>
                    <a:bodyPr lIns="0" tIns="0" rIns="0" bIns="0">
                      <a:noAutofit/>
                    </a:bodyPr>
                    <a:p>
                      <a:pPr algn="just" indent="0"/>
                      <a:r>
                        <a:rPr lang="ru" b="1" sz="5400">
                          <a:solidFill>
                            <a:srgbClr val="FFC000"/>
                          </a:solidFill>
                          <a:latin typeface="Arial Black"/>
                        </a:rPr>
                        <a:t>4.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algn="just" indent="431800"/>
                      <a:r>
                        <a:rPr lang="ru" b="1" sz="1900">
                          <a:solidFill>
                            <a:srgbClr val="4472C4"/>
                          </a:solidFill>
                          <a:latin typeface="Calibri"/>
                        </a:rPr>
                        <a:t>Подготовить правоустанавливающие и иные официальные документы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7" name=""/>
          <p:cNvSpPr/>
          <p:nvPr/>
        </p:nvSpPr>
        <p:spPr>
          <a:xfrm>
            <a:off x="545592" y="5516880"/>
            <a:ext cx="661416" cy="5364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ru" b="1" sz="5400">
                <a:solidFill>
                  <a:srgbClr val="FFC000"/>
                </a:solidFill>
                <a:latin typeface="Arial Black"/>
              </a:rPr>
              <a:t>5.</a:t>
            </a:r>
          </a:p>
        </p:txBody>
      </p:sp>
      <p:sp>
        <p:nvSpPr>
          <p:cNvPr id="8" name=""/>
          <p:cNvSpPr/>
          <p:nvPr/>
        </p:nvSpPr>
        <p:spPr>
          <a:xfrm>
            <a:off x="1865376" y="5544312"/>
            <a:ext cx="5836920" cy="54254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ct val="97000"/>
              </a:lnSpc>
            </a:pPr>
            <a:r>
              <a:rPr lang="ru" b="1" sz="1900">
                <a:solidFill>
                  <a:srgbClr val="4472C4"/>
                </a:solidFill>
                <a:latin typeface="Calibri"/>
              </a:rPr>
              <a:t>Скачать </a:t>
            </a:r>
            <a:r>
              <a:rPr lang="en-US" b="1" sz="1900">
                <a:solidFill>
                  <a:srgbClr val="4472C4"/>
                </a:solidFill>
                <a:latin typeface="Calibri"/>
              </a:rPr>
              <a:t>(</a:t>
            </a:r>
            <a:r>
              <a:rPr lang="en-US" b="1" sz="1900">
                <a:solidFill>
                  <a:srgbClr val="4472C4"/>
                </a:solidFill>
                <a:latin typeface="Calibri"/>
                <a:hlinkClick r:id="rLinkId0"/>
              </a:rPr>
              <a:t>http://www.kremlin.ru/structure/additional/12</a:t>
            </a:r>
            <a:r>
              <a:rPr lang="en-US" b="1" sz="1900">
                <a:solidFill>
                  <a:srgbClr val="4472C4"/>
                </a:solidFill>
                <a:latin typeface="Calibri"/>
              </a:rPr>
              <a:t>) </a:t>
            </a:r>
            <a:r>
              <a:rPr lang="ru" b="1" sz="1900">
                <a:solidFill>
                  <a:srgbClr val="4472C4"/>
                </a:solidFill>
                <a:latin typeface="Calibri"/>
              </a:rPr>
              <a:t>и установить СПО «Справки БК» в актуальной версии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core.xml><?xml version="1.0" encoding="utf-8"?>
<cp:coreProperties xmlns:cp="http://schemas.openxmlformats.org/package/2006/metadata/core-properties" xmlns:dc="http://purl.org/dc/elements/1.1/">
  <dc:title>Тема презентации как всегда очень интересная и крайне актуальная</dc:title>
  <dc:subject/>
  <dc:creator>Никита</dc:creator>
  <cp:keywords/>
</cp:coreProperties>
</file>